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8" r:id="rId4"/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E59E9B3E-04A8-49C3-BD3F-25E5FFD6C117}">
  <a:tblStyle styleId="{E59E9B3E-04A8-49C3-BD3F-25E5FFD6C11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0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1" Type="http://schemas.openxmlformats.org/officeDocument/2006/relationships/slide" Target="slides/slide15.xml"/><Relationship Id="rId3" Type="http://schemas.openxmlformats.org/officeDocument/2006/relationships/tableStyles" Target="tableStyles.xml"/><Relationship Id="rId34" Type="http://schemas.openxmlformats.org/officeDocument/2006/relationships/customXml" Target="../customXml/item2.xml"/><Relationship Id="rId25" Type="http://schemas.openxmlformats.org/officeDocument/2006/relationships/slide" Target="slides/slide19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33" Type="http://schemas.openxmlformats.org/officeDocument/2006/relationships/customXml" Target="../customXml/item1.xml"/><Relationship Id="rId20" Type="http://schemas.openxmlformats.org/officeDocument/2006/relationships/slide" Target="slides/slide14.xml"/><Relationship Id="rId2" Type="http://schemas.openxmlformats.org/officeDocument/2006/relationships/presProps" Target="presProps.xml"/><Relationship Id="rId29" Type="http://schemas.openxmlformats.org/officeDocument/2006/relationships/slide" Target="slides/slide23.xml"/><Relationship Id="rId16" Type="http://schemas.openxmlformats.org/officeDocument/2006/relationships/slide" Target="slides/slide10.xml"/><Relationship Id="rId24" Type="http://schemas.openxmlformats.org/officeDocument/2006/relationships/slide" Target="slides/slide18.xml"/><Relationship Id="rId1" Type="http://schemas.openxmlformats.org/officeDocument/2006/relationships/theme" Target="theme/theme1.xml"/><Relationship Id="rId6" Type="http://schemas.openxmlformats.org/officeDocument/2006/relationships/notesMaster" Target="notesMasters/notesMaster1.xml"/><Relationship Id="rId11" Type="http://schemas.openxmlformats.org/officeDocument/2006/relationships/slide" Target="slides/slide5.xml"/><Relationship Id="rId32" Type="http://schemas.openxmlformats.org/officeDocument/2006/relationships/slide" Target="slides/slide26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31" Type="http://schemas.openxmlformats.org/officeDocument/2006/relationships/slide" Target="slides/slide25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22" Type="http://schemas.openxmlformats.org/officeDocument/2006/relationships/slide" Target="slides/slide1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14" Type="http://schemas.openxmlformats.org/officeDocument/2006/relationships/slide" Target="slides/slide8.xml"/><Relationship Id="rId35" Type="http://schemas.openxmlformats.org/officeDocument/2006/relationships/customXml" Target="../customXml/item3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788d397fd7_0_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g3788d397fd7_0_9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788d397fd7_0_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g3788d397fd7_0_9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788d397fd7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g3788d397fd7_0_4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7603e967b5_0_5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37603e967b5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732daa2d5b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g3732daa2d5b_0_2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732daa2d5b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g3732daa2d5b_0_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732daa2d5b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g3732daa2d5b_0_5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3732daa2d5b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g3732daa2d5b_0_3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886f9ab956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g3886f9ab956_0_2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34530f982b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g34530f982b1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" name="Google Shape;42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7603e967b5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g37603e967b5_0_2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37603e967b5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g37603e967b5_0_3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3788d397fd7_0_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9" name="Google Shape;199;g3788d397fd7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3788d397fd7_0_1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g3788d397fd7_0_10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3732daa2d5b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g3732daa2d5b_0_4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3788d397fd7_0_1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g3788d397fd7_0_10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g3732daa2d5b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" name="Google Shape;49;g3732daa2d5b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3788d397fd7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g3788d397fd7_0_5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788d397fd7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g3788d397fd7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788d397fd7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g3788d397fd7_0_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788d397fd7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g3788d397fd7_0_3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788d397fd7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g3788d397fd7_0_4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788d397fd7_0_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g3788d397fd7_0_8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7.jp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jp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jp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jp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jp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0.jp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group of people looking at a computer screen&#10;&#10;Description automatically generated" id="10" name="Google Shape;10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>
  <p:cSld name="Section Header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yellow and red rectangle&#10;&#10;Description automatically generated" id="34" name="Google Shape;34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wo Content">
  <p:cSld name="1_Two Conten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logo for a college ready&#10;&#10;Description automatically generated" id="12" name="Google Shape;12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yellow and purple gradient&#10;&#10;Description automatically generated with medium confidence" id="14" name="Google Shape;14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colorful gradient on a white background&#10;&#10;Description automatically generated" id="16" name="Google Shape;16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5"/>
          <p:cNvSpPr/>
          <p:nvPr/>
        </p:nvSpPr>
        <p:spPr>
          <a:xfrm>
            <a:off x="1103244" y="924339"/>
            <a:ext cx="8984974" cy="499938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>
  <p:cSld name="Section Header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yellow and red rectangle&#10;&#10;Description automatically generated" id="19" name="Google Shape;19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group of people looking at a computer screen&#10;&#10;Description automatically generated" id="25" name="Google Shape;25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wo Content">
  <p:cSld name="1_Two Content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logo for a college ready&#10;&#10;Description automatically generated" id="27" name="Google Shape;27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yellow and purple gradient&#10;&#10;Description automatically generated with medium confidence" id="29" name="Google Shape;29;p1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colorful gradient on a white background&#10;&#10;Description automatically generated" id="31" name="Google Shape;31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11"/>
          <p:cNvSpPr/>
          <p:nvPr/>
        </p:nvSpPr>
        <p:spPr>
          <a:xfrm>
            <a:off x="1103244" y="924339"/>
            <a:ext cx="8985000" cy="4999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slideLayout" Target="../slideLayouts/slideLayout7.xml"/><Relationship Id="rId3" Type="http://schemas.openxmlformats.org/officeDocument/2006/relationships/slideLayout" Target="../slideLayouts/slideLayout8.xml"/><Relationship Id="rId4" Type="http://schemas.openxmlformats.org/officeDocument/2006/relationships/slideLayout" Target="../slideLayouts/slideLayout9.xml"/><Relationship Id="rId5" Type="http://schemas.openxmlformats.org/officeDocument/2006/relationships/slideLayout" Target="../slideLayouts/slideLayout10.xml"/><Relationship Id="rId6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7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Google Shape;22;p7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Google Shape;23;p7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3" r:id="rId1"/>
    <p:sldLayoutId id="2147483654" r:id="rId2"/>
    <p:sldLayoutId id="2147483655" r:id="rId3"/>
    <p:sldLayoutId id="2147483656" r:id="rId4"/>
    <p:sldLayoutId id="2147483657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hyperlink" Target="http://studentaid.gov/fafsa" TargetMode="Externa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hyperlink" Target="http://studentaid.gov/fafsa" TargetMode="Externa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hyperlink" Target="http://studentaid.gov/understand-aid/eligibility" TargetMode="Externa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hyperlink" Target="http://studentaid.gov/fafsa" TargetMode="Externa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8.xml"/><Relationship Id="rId3" Type="http://schemas.openxmlformats.org/officeDocument/2006/relationships/hyperlink" Target="http://studentaid.gov" TargetMode="External"/><Relationship Id="rId4" Type="http://schemas.openxmlformats.org/officeDocument/2006/relationships/hyperlink" Target="http://studentaid.gov" TargetMode="Externa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Relationship Id="rId3" Type="http://schemas.openxmlformats.org/officeDocument/2006/relationships/hyperlink" Target="http://studentaid.gov" TargetMode="External"/><Relationship Id="rId4" Type="http://schemas.openxmlformats.org/officeDocument/2006/relationships/hyperlink" Target="http://studentaid.gov" TargetMode="External"/><Relationship Id="rId5" Type="http://schemas.openxmlformats.org/officeDocument/2006/relationships/hyperlink" Target="http://studentaid.gov" TargetMode="External"/><Relationship Id="rId6" Type="http://schemas.openxmlformats.org/officeDocument/2006/relationships/hyperlink" Target="http://studentaid.gov" TargetMode="External"/><Relationship Id="rId7" Type="http://schemas.openxmlformats.org/officeDocument/2006/relationships/hyperlink" Target="http://studentaid.gov/fsa-id/create-account" TargetMode="External"/><Relationship Id="rId8" Type="http://schemas.openxmlformats.org/officeDocument/2006/relationships/image" Target="../media/image1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Relationship Id="rId3" Type="http://schemas.openxmlformats.org/officeDocument/2006/relationships/hyperlink" Target="http://studentaid.gov" TargetMode="External"/><Relationship Id="rId4" Type="http://schemas.openxmlformats.org/officeDocument/2006/relationships/hyperlink" Target="http://studentaid.gov" TargetMode="External"/><Relationship Id="rId5" Type="http://schemas.openxmlformats.org/officeDocument/2006/relationships/image" Target="../media/image11.png"/><Relationship Id="rId6" Type="http://schemas.openxmlformats.org/officeDocument/2006/relationships/hyperlink" Target="http://studentaid.gov/fsa-id/sign-in" TargetMode="Externa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Relationship Id="rId3" Type="http://schemas.openxmlformats.org/officeDocument/2006/relationships/hyperlink" Target="http://studentaid.gov" TargetMode="External"/><Relationship Id="rId4" Type="http://schemas.openxmlformats.org/officeDocument/2006/relationships/hyperlink" Target="http://studentaid.gov/h/apply-for-aid/fafsa" TargetMode="External"/><Relationship Id="rId5" Type="http://schemas.openxmlformats.org/officeDocument/2006/relationships/image" Target="../media/image9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Relationship Id="rId3" Type="http://schemas.openxmlformats.org/officeDocument/2006/relationships/hyperlink" Target="http://studentaid.gov/fafsa" TargetMode="Externa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Relationship Id="rId3" Type="http://schemas.openxmlformats.org/officeDocument/2006/relationships/hyperlink" Target="http://studentaid.gov/fafsa" TargetMode="Externa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Relationship Id="rId3" Type="http://schemas.openxmlformats.org/officeDocument/2006/relationships/hyperlink" Target="http://studentaid.gov/fafsa" TargetMode="Externa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3"/>
          <p:cNvSpPr txBox="1"/>
          <p:nvPr/>
        </p:nvSpPr>
        <p:spPr>
          <a:xfrm>
            <a:off x="2082177" y="1185022"/>
            <a:ext cx="7914300" cy="203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000">
                <a:solidFill>
                  <a:schemeClr val="dk1"/>
                </a:solidFill>
              </a:rPr>
              <a:t>Financial Aid 101</a:t>
            </a:r>
            <a:endParaRPr b="1" sz="6000">
              <a:solidFill>
                <a:schemeClr val="dk1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</a:rPr>
              <a:t>Learning the basics</a:t>
            </a:r>
            <a:endParaRPr sz="36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2"/>
          <p:cNvSpPr txBox="1"/>
          <p:nvPr/>
        </p:nvSpPr>
        <p:spPr>
          <a:xfrm>
            <a:off x="420625" y="320050"/>
            <a:ext cx="9632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191919"/>
                </a:solidFill>
              </a:rPr>
              <a:t>Loans</a:t>
            </a:r>
            <a:endParaRPr b="1" sz="4000">
              <a:solidFill>
                <a:srgbClr val="191919"/>
              </a:solidFill>
            </a:endParaRPr>
          </a:p>
        </p:txBody>
      </p:sp>
      <p:sp>
        <p:nvSpPr>
          <p:cNvPr id="113" name="Google Shape;113;p22"/>
          <p:cNvSpPr txBox="1"/>
          <p:nvPr/>
        </p:nvSpPr>
        <p:spPr>
          <a:xfrm>
            <a:off x="420625" y="1502100"/>
            <a:ext cx="10275300" cy="423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191919"/>
                </a:solidFill>
              </a:rPr>
              <a:t>Parent PLUS Loan</a:t>
            </a:r>
            <a:endParaRPr sz="2400">
              <a:solidFill>
                <a:srgbClr val="191919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191919"/>
              </a:buClr>
              <a:buSzPts val="2400"/>
              <a:buChar char="●"/>
            </a:pPr>
            <a:r>
              <a:rPr lang="en-US" sz="2400">
                <a:solidFill>
                  <a:srgbClr val="191919"/>
                </a:solidFill>
              </a:rPr>
              <a:t>Parents may apply for this loan, it is not guaranteed that all applicants will be approved for the Parent PLUS loan</a:t>
            </a:r>
            <a:endParaRPr sz="2400">
              <a:solidFill>
                <a:srgbClr val="191919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400"/>
              <a:buChar char="●"/>
            </a:pPr>
            <a:r>
              <a:rPr lang="en-US" sz="2400">
                <a:solidFill>
                  <a:srgbClr val="191919"/>
                </a:solidFill>
              </a:rPr>
              <a:t>Application for the Parent PLUS loan requires a credit check – you may be eligible to receive the Parent PLUS loan if you meet additional requirements</a:t>
            </a:r>
            <a:endParaRPr sz="2400">
              <a:solidFill>
                <a:srgbClr val="191919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400"/>
              <a:buChar char="●"/>
            </a:pPr>
            <a:r>
              <a:rPr lang="en-US" sz="2400">
                <a:solidFill>
                  <a:srgbClr val="191919"/>
                </a:solidFill>
              </a:rPr>
              <a:t>Repayment begins within 60 days of full disbursement</a:t>
            </a:r>
            <a:endParaRPr sz="2400">
              <a:solidFill>
                <a:srgbClr val="191919"/>
              </a:solidFill>
            </a:endParaRPr>
          </a:p>
        </p:txBody>
      </p:sp>
      <p:sp>
        <p:nvSpPr>
          <p:cNvPr id="114" name="Google Shape;114;p22"/>
          <p:cNvSpPr txBox="1"/>
          <p:nvPr/>
        </p:nvSpPr>
        <p:spPr>
          <a:xfrm>
            <a:off x="422575" y="874150"/>
            <a:ext cx="9628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b="1" lang="en-US" sz="2000">
                <a:solidFill>
                  <a:schemeClr val="lt1"/>
                </a:solidFill>
                <a:highlight>
                  <a:srgbClr val="191919"/>
                </a:highlight>
              </a:rPr>
              <a:t>studentaid.gov/understand-aid/types/loans</a:t>
            </a:r>
            <a:endParaRPr b="1" sz="2000">
              <a:solidFill>
                <a:schemeClr val="lt1"/>
              </a:solidFill>
              <a:highlight>
                <a:srgbClr val="191919"/>
              </a:highligh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3"/>
          <p:cNvSpPr txBox="1"/>
          <p:nvPr/>
        </p:nvSpPr>
        <p:spPr>
          <a:xfrm>
            <a:off x="420625" y="320050"/>
            <a:ext cx="9632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191919"/>
                </a:solidFill>
              </a:rPr>
              <a:t>Loans</a:t>
            </a:r>
            <a:endParaRPr b="1" sz="4000">
              <a:solidFill>
                <a:srgbClr val="191919"/>
              </a:solidFill>
            </a:endParaRPr>
          </a:p>
        </p:txBody>
      </p:sp>
      <p:sp>
        <p:nvSpPr>
          <p:cNvPr id="120" name="Google Shape;120;p23"/>
          <p:cNvSpPr txBox="1"/>
          <p:nvPr/>
        </p:nvSpPr>
        <p:spPr>
          <a:xfrm>
            <a:off x="420625" y="1502100"/>
            <a:ext cx="10364100" cy="423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191919"/>
                </a:solidFill>
              </a:rPr>
              <a:t>Responsible borrowing tips:</a:t>
            </a:r>
            <a:endParaRPr sz="2400">
              <a:solidFill>
                <a:srgbClr val="191919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191919"/>
              </a:buClr>
              <a:buSzPts val="2400"/>
              <a:buChar char="●"/>
            </a:pPr>
            <a:r>
              <a:rPr lang="en-US" sz="2400">
                <a:solidFill>
                  <a:srgbClr val="191919"/>
                </a:solidFill>
              </a:rPr>
              <a:t>Only borrow money that you need</a:t>
            </a:r>
            <a:endParaRPr sz="2400">
              <a:solidFill>
                <a:srgbClr val="191919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400"/>
              <a:buChar char="●"/>
            </a:pPr>
            <a:r>
              <a:rPr lang="en-US" sz="2400">
                <a:solidFill>
                  <a:srgbClr val="191919"/>
                </a:solidFill>
              </a:rPr>
              <a:t>Make a plan for repayment – loans don’t just go away</a:t>
            </a:r>
            <a:endParaRPr sz="2400">
              <a:solidFill>
                <a:srgbClr val="191919"/>
              </a:solidFill>
            </a:endParaRPr>
          </a:p>
          <a:p>
            <a:pPr indent="-3810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400"/>
              <a:buChar char="○"/>
            </a:pPr>
            <a:r>
              <a:rPr lang="en-US" sz="2400">
                <a:solidFill>
                  <a:srgbClr val="191919"/>
                </a:solidFill>
              </a:rPr>
              <a:t>Learn about starting salaries for your field of study</a:t>
            </a:r>
            <a:endParaRPr sz="2400">
              <a:solidFill>
                <a:srgbClr val="191919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400"/>
              <a:buChar char="●"/>
            </a:pPr>
            <a:r>
              <a:rPr lang="en-US" sz="2400">
                <a:solidFill>
                  <a:srgbClr val="191919"/>
                </a:solidFill>
              </a:rPr>
              <a:t>Ask your school or loan servicer how withdrawing from school will affect your loan</a:t>
            </a:r>
            <a:endParaRPr sz="2400">
              <a:solidFill>
                <a:srgbClr val="191919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400"/>
              <a:buChar char="●"/>
            </a:pPr>
            <a:r>
              <a:rPr lang="en-US" sz="2400">
                <a:solidFill>
                  <a:srgbClr val="191919"/>
                </a:solidFill>
              </a:rPr>
              <a:t>Make payments on time</a:t>
            </a:r>
            <a:endParaRPr sz="2400">
              <a:solidFill>
                <a:srgbClr val="191919"/>
              </a:solidFill>
            </a:endParaRPr>
          </a:p>
        </p:txBody>
      </p:sp>
      <p:sp>
        <p:nvSpPr>
          <p:cNvPr id="121" name="Google Shape;121;p23"/>
          <p:cNvSpPr txBox="1"/>
          <p:nvPr/>
        </p:nvSpPr>
        <p:spPr>
          <a:xfrm>
            <a:off x="422575" y="874150"/>
            <a:ext cx="9628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b="1" lang="en-US" sz="2000">
                <a:solidFill>
                  <a:schemeClr val="lt1"/>
                </a:solidFill>
                <a:highlight>
                  <a:srgbClr val="191919"/>
                </a:highlight>
              </a:rPr>
              <a:t>studentaid.gov/understand-aid/types/loans</a:t>
            </a:r>
            <a:endParaRPr b="1" sz="2000">
              <a:solidFill>
                <a:schemeClr val="lt1"/>
              </a:solidFill>
              <a:highlight>
                <a:srgbClr val="191919"/>
              </a:highligh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4"/>
          <p:cNvSpPr txBox="1"/>
          <p:nvPr/>
        </p:nvSpPr>
        <p:spPr>
          <a:xfrm>
            <a:off x="420625" y="320050"/>
            <a:ext cx="9632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191919"/>
                </a:solidFill>
              </a:rPr>
              <a:t>Arizona Promise Program</a:t>
            </a:r>
            <a:endParaRPr b="1" sz="4000">
              <a:solidFill>
                <a:srgbClr val="191919"/>
              </a:solidFill>
            </a:endParaRPr>
          </a:p>
        </p:txBody>
      </p:sp>
      <p:sp>
        <p:nvSpPr>
          <p:cNvPr id="127" name="Google Shape;127;p24"/>
          <p:cNvSpPr txBox="1"/>
          <p:nvPr/>
        </p:nvSpPr>
        <p:spPr>
          <a:xfrm>
            <a:off x="420625" y="1502100"/>
            <a:ext cx="9855000" cy="423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 lnSpcReduction="1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191919"/>
                </a:solidFill>
              </a:rPr>
              <a:t>This program covers a qualifying student’s tuition and fees at an Arizona public university if they meet the following criteria:</a:t>
            </a:r>
            <a:endParaRPr sz="2400">
              <a:solidFill>
                <a:srgbClr val="191919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191919"/>
              </a:buClr>
              <a:buSzPts val="2400"/>
              <a:buAutoNum type="arabicPeriod"/>
            </a:pPr>
            <a:r>
              <a:rPr lang="en-US" sz="2400">
                <a:solidFill>
                  <a:srgbClr val="191919"/>
                </a:solidFill>
              </a:rPr>
              <a:t>Be an Arizona resident, graduating from an Arizona high school with a 2.5 GPA or higher</a:t>
            </a:r>
            <a:endParaRPr sz="2400">
              <a:solidFill>
                <a:srgbClr val="191919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400"/>
              <a:buAutoNum type="arabicPeriod"/>
            </a:pPr>
            <a:r>
              <a:rPr lang="en-US" sz="2400">
                <a:solidFill>
                  <a:srgbClr val="191919"/>
                </a:solidFill>
              </a:rPr>
              <a:t>Complete the FAFSA and apply to one or more of Arizona’s public universities by April 1 of </a:t>
            </a:r>
            <a:r>
              <a:rPr lang="en-US" sz="2400">
                <a:solidFill>
                  <a:srgbClr val="191919"/>
                </a:solidFill>
              </a:rPr>
              <a:t>their senior year</a:t>
            </a:r>
            <a:endParaRPr sz="2400">
              <a:solidFill>
                <a:srgbClr val="191919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400"/>
              <a:buAutoNum type="arabicPeriod"/>
            </a:pPr>
            <a:r>
              <a:rPr lang="en-US" sz="2400">
                <a:solidFill>
                  <a:srgbClr val="191919"/>
                </a:solidFill>
              </a:rPr>
              <a:t>Eligible to receive the federal Pell grant</a:t>
            </a:r>
            <a:endParaRPr sz="2400">
              <a:solidFill>
                <a:srgbClr val="191919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400"/>
              <a:buAutoNum type="arabicPeriod"/>
            </a:pPr>
            <a:r>
              <a:rPr lang="en-US" sz="2400">
                <a:solidFill>
                  <a:srgbClr val="191919"/>
                </a:solidFill>
              </a:rPr>
              <a:t>Enroll at ASU, NAU or U of A</a:t>
            </a:r>
            <a:endParaRPr sz="2400">
              <a:solidFill>
                <a:srgbClr val="19191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1800">
                <a:solidFill>
                  <a:srgbClr val="191919"/>
                </a:solidFill>
              </a:rPr>
              <a:t>The Arizona Promise Program is renewable for a total of four consecutive years if the student remains Pell eligible, completes 24+ credits each academic year and maintains a 2.5 GPA or higher.</a:t>
            </a:r>
            <a:endParaRPr sz="1800">
              <a:solidFill>
                <a:srgbClr val="191919"/>
              </a:solidFill>
            </a:endParaRPr>
          </a:p>
        </p:txBody>
      </p:sp>
      <p:sp>
        <p:nvSpPr>
          <p:cNvPr id="128" name="Google Shape;128;p24"/>
          <p:cNvSpPr txBox="1"/>
          <p:nvPr/>
        </p:nvSpPr>
        <p:spPr>
          <a:xfrm>
            <a:off x="422575" y="874150"/>
            <a:ext cx="9628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b="1" lang="en-US" sz="2000">
                <a:solidFill>
                  <a:schemeClr val="lt1"/>
                </a:solidFill>
                <a:highlight>
                  <a:srgbClr val="191919"/>
                </a:highlight>
              </a:rPr>
              <a:t>collegereadyaz.com/promise/</a:t>
            </a:r>
            <a:endParaRPr b="1" sz="2000">
              <a:solidFill>
                <a:schemeClr val="lt1"/>
              </a:solidFill>
              <a:highlight>
                <a:srgbClr val="191919"/>
              </a:highligh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5"/>
          <p:cNvSpPr txBox="1"/>
          <p:nvPr/>
        </p:nvSpPr>
        <p:spPr>
          <a:xfrm>
            <a:off x="699750" y="2663225"/>
            <a:ext cx="7714200" cy="13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25"/>
          <p:cNvSpPr txBox="1"/>
          <p:nvPr/>
        </p:nvSpPr>
        <p:spPr>
          <a:xfrm>
            <a:off x="492275" y="3057450"/>
            <a:ext cx="8610300" cy="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chemeClr val="lt1"/>
                </a:solidFill>
              </a:rPr>
              <a:t>How to apply for financial aid</a:t>
            </a:r>
            <a:endParaRPr b="1" sz="40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6"/>
          <p:cNvSpPr txBox="1"/>
          <p:nvPr/>
        </p:nvSpPr>
        <p:spPr>
          <a:xfrm>
            <a:off x="420900" y="1496300"/>
            <a:ext cx="10387500" cy="38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191919"/>
                </a:solidFill>
              </a:rPr>
              <a:t>The Free Application for Federal Student Aid, also known as </a:t>
            </a:r>
            <a:r>
              <a:rPr b="1" lang="en-US" sz="2400">
                <a:solidFill>
                  <a:schemeClr val="lt1"/>
                </a:solidFill>
                <a:highlight>
                  <a:schemeClr val="dk1"/>
                </a:highlight>
              </a:rPr>
              <a:t>FAFSA</a:t>
            </a:r>
            <a:r>
              <a:rPr lang="en-US" sz="2400">
                <a:solidFill>
                  <a:srgbClr val="191919"/>
                </a:solidFill>
              </a:rPr>
              <a:t>, allows students to be evaluated for federal, state and institutional financial aid opportunities.</a:t>
            </a:r>
            <a:endParaRPr sz="2400">
              <a:solidFill>
                <a:srgbClr val="19191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191919"/>
                </a:solidFill>
              </a:rPr>
              <a:t>This form is </a:t>
            </a:r>
            <a:r>
              <a:rPr b="1" lang="en-US" sz="2400">
                <a:solidFill>
                  <a:srgbClr val="191919"/>
                </a:solidFill>
              </a:rPr>
              <a:t>free</a:t>
            </a:r>
            <a:r>
              <a:rPr lang="en-US" sz="2400">
                <a:solidFill>
                  <a:srgbClr val="191919"/>
                </a:solidFill>
              </a:rPr>
              <a:t> and should be completed by all eligible students each year in order to maximize your financial aid package.</a:t>
            </a:r>
            <a:endParaRPr sz="2400">
              <a:solidFill>
                <a:srgbClr val="19191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2400">
                <a:solidFill>
                  <a:srgbClr val="191919"/>
                </a:solidFill>
              </a:rPr>
              <a:t>Students entering college, university, or technical schools fall 2026 should complete the 2026-2027 FAFSA form.</a:t>
            </a:r>
            <a:endParaRPr sz="2400">
              <a:solidFill>
                <a:srgbClr val="191919"/>
              </a:solidFill>
            </a:endParaRPr>
          </a:p>
        </p:txBody>
      </p:sp>
      <p:sp>
        <p:nvSpPr>
          <p:cNvPr id="140" name="Google Shape;140;p26"/>
          <p:cNvSpPr txBox="1"/>
          <p:nvPr/>
        </p:nvSpPr>
        <p:spPr>
          <a:xfrm>
            <a:off x="420625" y="320050"/>
            <a:ext cx="9632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191919"/>
                </a:solidFill>
              </a:rPr>
              <a:t>FAFSA</a:t>
            </a:r>
            <a:endParaRPr b="1" sz="4000">
              <a:solidFill>
                <a:srgbClr val="191919"/>
              </a:solidFill>
            </a:endParaRPr>
          </a:p>
        </p:txBody>
      </p:sp>
      <p:sp>
        <p:nvSpPr>
          <p:cNvPr id="141" name="Google Shape;141;p26"/>
          <p:cNvSpPr txBox="1"/>
          <p:nvPr/>
        </p:nvSpPr>
        <p:spPr>
          <a:xfrm>
            <a:off x="422575" y="874150"/>
            <a:ext cx="9628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b="1" lang="en-US" sz="2000">
                <a:solidFill>
                  <a:schemeClr val="lt1"/>
                </a:solidFill>
                <a:highlight>
                  <a:srgbClr val="191919"/>
                </a:highlight>
                <a:uFill>
                  <a:noFill/>
                </a:u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studentaid.gov/fafsa</a:t>
            </a:r>
            <a:endParaRPr b="1" sz="2000">
              <a:solidFill>
                <a:schemeClr val="lt1"/>
              </a:solidFill>
              <a:highlight>
                <a:srgbClr val="191919"/>
              </a:highligh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7"/>
          <p:cNvSpPr txBox="1"/>
          <p:nvPr/>
        </p:nvSpPr>
        <p:spPr>
          <a:xfrm>
            <a:off x="420900" y="1496300"/>
            <a:ext cx="10387500" cy="38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191919"/>
                </a:solidFill>
              </a:rPr>
              <a:t>The FAFSA opens October 1 every year</a:t>
            </a:r>
            <a:endParaRPr sz="2400">
              <a:solidFill>
                <a:srgbClr val="19191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191919"/>
                </a:solidFill>
              </a:rPr>
              <a:t>Each institution sets their own FAFSA priority date or deadline - be sure to complete your FAFSA early in order to be evaluated for the maximum </a:t>
            </a:r>
            <a:r>
              <a:rPr lang="en-US" sz="2400">
                <a:solidFill>
                  <a:srgbClr val="191919"/>
                </a:solidFill>
              </a:rPr>
              <a:t>amount of federal, state, and institutional aid.</a:t>
            </a:r>
            <a:endParaRPr sz="2400">
              <a:solidFill>
                <a:srgbClr val="19191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t/>
            </a:r>
            <a:endParaRPr sz="2400">
              <a:solidFill>
                <a:srgbClr val="191919"/>
              </a:solidFill>
            </a:endParaRPr>
          </a:p>
        </p:txBody>
      </p:sp>
      <p:sp>
        <p:nvSpPr>
          <p:cNvPr id="147" name="Google Shape;147;p27"/>
          <p:cNvSpPr txBox="1"/>
          <p:nvPr/>
        </p:nvSpPr>
        <p:spPr>
          <a:xfrm>
            <a:off x="420625" y="320050"/>
            <a:ext cx="9632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191919"/>
                </a:solidFill>
              </a:rPr>
              <a:t>FAFSA</a:t>
            </a:r>
            <a:endParaRPr b="1" sz="4000">
              <a:solidFill>
                <a:srgbClr val="191919"/>
              </a:solidFill>
            </a:endParaRPr>
          </a:p>
        </p:txBody>
      </p:sp>
      <p:sp>
        <p:nvSpPr>
          <p:cNvPr id="148" name="Google Shape;148;p27"/>
          <p:cNvSpPr txBox="1"/>
          <p:nvPr/>
        </p:nvSpPr>
        <p:spPr>
          <a:xfrm>
            <a:off x="422575" y="874150"/>
            <a:ext cx="9628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b="1" lang="en-US" sz="2000">
                <a:solidFill>
                  <a:schemeClr val="lt1"/>
                </a:solidFill>
                <a:highlight>
                  <a:srgbClr val="191919"/>
                </a:highlight>
                <a:uFill>
                  <a:noFill/>
                </a:u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studentaid.gov/fafsa</a:t>
            </a:r>
            <a:endParaRPr b="1" sz="2000">
              <a:solidFill>
                <a:schemeClr val="lt1"/>
              </a:solidFill>
              <a:highlight>
                <a:srgbClr val="191919"/>
              </a:highligh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8"/>
          <p:cNvSpPr txBox="1"/>
          <p:nvPr/>
        </p:nvSpPr>
        <p:spPr>
          <a:xfrm>
            <a:off x="420625" y="320050"/>
            <a:ext cx="9632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191919"/>
                </a:solidFill>
              </a:rPr>
              <a:t>Federal aid eligibility</a:t>
            </a:r>
            <a:endParaRPr b="1" sz="4000">
              <a:solidFill>
                <a:srgbClr val="191919"/>
              </a:solidFill>
            </a:endParaRPr>
          </a:p>
        </p:txBody>
      </p:sp>
      <p:sp>
        <p:nvSpPr>
          <p:cNvPr id="154" name="Google Shape;154;p28"/>
          <p:cNvSpPr txBox="1"/>
          <p:nvPr/>
        </p:nvSpPr>
        <p:spPr>
          <a:xfrm>
            <a:off x="422575" y="874150"/>
            <a:ext cx="9628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b="1" lang="en-US" sz="2000">
                <a:solidFill>
                  <a:schemeClr val="lt1"/>
                </a:solidFill>
                <a:highlight>
                  <a:srgbClr val="191919"/>
                </a:highlight>
                <a:uFill>
                  <a:noFill/>
                </a:u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studentaid.gov/understand-aid/eligibility</a:t>
            </a:r>
            <a:endParaRPr b="1" sz="2000">
              <a:solidFill>
                <a:schemeClr val="lt1"/>
              </a:solidFill>
              <a:highlight>
                <a:srgbClr val="191919"/>
              </a:highlight>
            </a:endParaRPr>
          </a:p>
        </p:txBody>
      </p:sp>
      <p:sp>
        <p:nvSpPr>
          <p:cNvPr id="155" name="Google Shape;155;p28"/>
          <p:cNvSpPr txBox="1"/>
          <p:nvPr/>
        </p:nvSpPr>
        <p:spPr>
          <a:xfrm>
            <a:off x="420625" y="1502100"/>
            <a:ext cx="10398000" cy="38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191919"/>
                </a:solidFill>
              </a:rPr>
              <a:t>Students</a:t>
            </a:r>
            <a:r>
              <a:rPr lang="en-US" sz="2400">
                <a:solidFill>
                  <a:srgbClr val="191919"/>
                </a:solidFill>
              </a:rPr>
              <a:t> must meet the following criteria:</a:t>
            </a:r>
            <a:endParaRPr sz="2400">
              <a:solidFill>
                <a:srgbClr val="191919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191919"/>
              </a:buClr>
              <a:buSzPts val="2400"/>
              <a:buChar char="●"/>
            </a:pPr>
            <a:r>
              <a:rPr lang="en-US" sz="2400">
                <a:solidFill>
                  <a:srgbClr val="191919"/>
                </a:solidFill>
              </a:rPr>
              <a:t>Be a U.S. citizen or eligible noncitizen (including permanent residents, refugees and asylees)</a:t>
            </a:r>
            <a:endParaRPr sz="2400">
              <a:solidFill>
                <a:srgbClr val="191919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400"/>
              <a:buChar char="●"/>
            </a:pPr>
            <a:r>
              <a:rPr lang="en-US" sz="2400">
                <a:solidFill>
                  <a:srgbClr val="191919"/>
                </a:solidFill>
              </a:rPr>
              <a:t>Attend a participating college or university</a:t>
            </a:r>
            <a:endParaRPr sz="2400">
              <a:solidFill>
                <a:srgbClr val="191919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400"/>
              <a:buChar char="●"/>
            </a:pPr>
            <a:r>
              <a:rPr lang="en-US" sz="2400">
                <a:solidFill>
                  <a:srgbClr val="191919"/>
                </a:solidFill>
              </a:rPr>
              <a:t>Enroll in a degree-seeking program</a:t>
            </a:r>
            <a:endParaRPr sz="2400">
              <a:solidFill>
                <a:srgbClr val="191919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400"/>
              <a:buChar char="●"/>
            </a:pPr>
            <a:r>
              <a:rPr lang="en-US" sz="2400">
                <a:solidFill>
                  <a:srgbClr val="191919"/>
                </a:solidFill>
              </a:rPr>
              <a:t>Maintain satisfactory academic progress (SAP)</a:t>
            </a:r>
            <a:endParaRPr sz="2400">
              <a:solidFill>
                <a:srgbClr val="191919"/>
              </a:solidFill>
            </a:endParaRPr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1800"/>
              <a:buChar char="○"/>
            </a:pPr>
            <a:r>
              <a:rPr lang="en-US" sz="1800">
                <a:solidFill>
                  <a:srgbClr val="191919"/>
                </a:solidFill>
              </a:rPr>
              <a:t>Check with your institution to determine its standards</a:t>
            </a:r>
            <a:endParaRPr sz="1800">
              <a:solidFill>
                <a:srgbClr val="191919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9"/>
          <p:cNvSpPr txBox="1"/>
          <p:nvPr/>
        </p:nvSpPr>
        <p:spPr>
          <a:xfrm>
            <a:off x="420625" y="320050"/>
            <a:ext cx="9632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191919"/>
                </a:solidFill>
              </a:rPr>
              <a:t>FAFSA Vocabulary</a:t>
            </a:r>
            <a:endParaRPr b="1" sz="4000">
              <a:solidFill>
                <a:srgbClr val="191919"/>
              </a:solidFill>
            </a:endParaRPr>
          </a:p>
        </p:txBody>
      </p:sp>
      <p:sp>
        <p:nvSpPr>
          <p:cNvPr id="161" name="Google Shape;161;p29"/>
          <p:cNvSpPr txBox="1"/>
          <p:nvPr/>
        </p:nvSpPr>
        <p:spPr>
          <a:xfrm>
            <a:off x="422575" y="874150"/>
            <a:ext cx="9628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b="1" lang="en-US" sz="2000">
                <a:solidFill>
                  <a:schemeClr val="lt1"/>
                </a:solidFill>
                <a:highlight>
                  <a:srgbClr val="191919"/>
                </a:highlight>
                <a:uFill>
                  <a:noFill/>
                </a:u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studentaid.gov/fafsa</a:t>
            </a:r>
            <a:endParaRPr b="1" sz="2000">
              <a:solidFill>
                <a:schemeClr val="lt1"/>
              </a:solidFill>
              <a:highlight>
                <a:srgbClr val="191919"/>
              </a:highlight>
            </a:endParaRPr>
          </a:p>
        </p:txBody>
      </p:sp>
      <p:sp>
        <p:nvSpPr>
          <p:cNvPr id="162" name="Google Shape;162;p29"/>
          <p:cNvSpPr txBox="1"/>
          <p:nvPr/>
        </p:nvSpPr>
        <p:spPr>
          <a:xfrm>
            <a:off x="420625" y="1502100"/>
            <a:ext cx="10398000" cy="423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191919"/>
                </a:solidFill>
              </a:rPr>
              <a:t>Contributor</a:t>
            </a:r>
            <a:r>
              <a:rPr lang="en-US" sz="2400">
                <a:solidFill>
                  <a:srgbClr val="191919"/>
                </a:solidFill>
              </a:rPr>
              <a:t> – anyone who is providing information on the FAFSA form (e.g., student, student’s spouse, or student’s parents)</a:t>
            </a:r>
            <a:endParaRPr sz="2400">
              <a:solidFill>
                <a:srgbClr val="19191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191919"/>
                </a:solidFill>
              </a:rPr>
              <a:t>Parent</a:t>
            </a:r>
            <a:r>
              <a:rPr lang="en-US" sz="2400">
                <a:solidFill>
                  <a:srgbClr val="191919"/>
                </a:solidFill>
              </a:rPr>
              <a:t> – the student’s biological or adoptive parent or stepparent (regardless of who may claim the student on tax their tax return</a:t>
            </a:r>
            <a:endParaRPr sz="2400">
              <a:solidFill>
                <a:srgbClr val="19191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b="1" lang="en-US" sz="2400">
                <a:solidFill>
                  <a:srgbClr val="191919"/>
                </a:solidFill>
              </a:rPr>
              <a:t>Dependency Status</a:t>
            </a:r>
            <a:r>
              <a:rPr lang="en-US" sz="2400">
                <a:solidFill>
                  <a:srgbClr val="191919"/>
                </a:solidFill>
              </a:rPr>
              <a:t> – students answer a series of questions on the FAFSA to determine whether the student is considered dependent or independent. Dependent students will need parental information in order to submit the FAFSA form</a:t>
            </a:r>
            <a:endParaRPr sz="2400">
              <a:solidFill>
                <a:srgbClr val="191919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30"/>
          <p:cNvSpPr txBox="1"/>
          <p:nvPr/>
        </p:nvSpPr>
        <p:spPr>
          <a:xfrm>
            <a:off x="420625" y="320050"/>
            <a:ext cx="9632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191919"/>
                </a:solidFill>
              </a:rPr>
              <a:t>Starting the FAFSA</a:t>
            </a:r>
            <a:endParaRPr b="1" sz="4000">
              <a:solidFill>
                <a:srgbClr val="191919"/>
              </a:solidFill>
            </a:endParaRPr>
          </a:p>
        </p:txBody>
      </p:sp>
      <p:sp>
        <p:nvSpPr>
          <p:cNvPr id="168" name="Google Shape;168;p30"/>
          <p:cNvSpPr txBox="1"/>
          <p:nvPr/>
        </p:nvSpPr>
        <p:spPr>
          <a:xfrm>
            <a:off x="422575" y="874150"/>
            <a:ext cx="9628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b="1" lang="en-US" sz="2000">
                <a:solidFill>
                  <a:schemeClr val="lt1"/>
                </a:solidFill>
                <a:highlight>
                  <a:srgbClr val="191919"/>
                </a:highlight>
              </a:rPr>
              <a:t>studentaid.gov/h/apply-for-aid/fafsa</a:t>
            </a:r>
            <a:endParaRPr b="1" sz="2000">
              <a:solidFill>
                <a:schemeClr val="lt1"/>
              </a:solidFill>
              <a:highlight>
                <a:srgbClr val="191919"/>
              </a:highlight>
            </a:endParaRPr>
          </a:p>
        </p:txBody>
      </p:sp>
      <p:sp>
        <p:nvSpPr>
          <p:cNvPr id="169" name="Google Shape;169;p30"/>
          <p:cNvSpPr txBox="1"/>
          <p:nvPr/>
        </p:nvSpPr>
        <p:spPr>
          <a:xfrm>
            <a:off x="420625" y="1502100"/>
            <a:ext cx="10398000" cy="423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 lnSpcReduction="10000"/>
          </a:bodyPr>
          <a:lstStyle/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400"/>
              <a:buAutoNum type="arabicPeriod"/>
            </a:pPr>
            <a:r>
              <a:rPr lang="en-US" sz="2400">
                <a:solidFill>
                  <a:srgbClr val="191919"/>
                </a:solidFill>
              </a:rPr>
              <a:t>Create your </a:t>
            </a:r>
            <a:r>
              <a:rPr lang="en-US" sz="2400">
                <a:solidFill>
                  <a:schemeClr val="dk1"/>
                </a:solidFill>
                <a:uFill>
                  <a:noFill/>
                </a:u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studentaid.gov</a:t>
            </a:r>
            <a:r>
              <a:rPr lang="en-US" sz="2400">
                <a:solidFill>
                  <a:srgbClr val="191919"/>
                </a:solidFill>
              </a:rPr>
              <a:t> account – the student and any contributors will need to create their own accounts in order to login, sign, and submit the FAFSA form</a:t>
            </a:r>
            <a:endParaRPr sz="2400">
              <a:solidFill>
                <a:srgbClr val="191919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400"/>
              <a:buAutoNum type="arabicPeriod"/>
            </a:pPr>
            <a:r>
              <a:rPr lang="en-US" sz="2400">
                <a:solidFill>
                  <a:srgbClr val="191919"/>
                </a:solidFill>
              </a:rPr>
              <a:t>Gather all necessary information</a:t>
            </a:r>
            <a:endParaRPr sz="2400">
              <a:solidFill>
                <a:srgbClr val="191919"/>
              </a:solidFill>
            </a:endParaRPr>
          </a:p>
          <a:p>
            <a:pPr indent="-3810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400"/>
              <a:buAutoNum type="alphaLcPeriod"/>
            </a:pPr>
            <a:r>
              <a:rPr lang="en-US" sz="2400">
                <a:solidFill>
                  <a:schemeClr val="dk1"/>
                </a:solidFill>
                <a:uFill>
                  <a:noFill/>
                </a:u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Studentaid.gov</a:t>
            </a:r>
            <a:r>
              <a:rPr lang="en-US" sz="2400">
                <a:solidFill>
                  <a:srgbClr val="191919"/>
                </a:solidFill>
              </a:rPr>
              <a:t> account username and password</a:t>
            </a:r>
            <a:endParaRPr sz="2400">
              <a:solidFill>
                <a:srgbClr val="191919"/>
              </a:solidFill>
            </a:endParaRPr>
          </a:p>
          <a:p>
            <a:pPr indent="-3810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400"/>
              <a:buAutoNum type="alphaLcPeriod"/>
            </a:pPr>
            <a:r>
              <a:rPr lang="en-US" sz="2400">
                <a:solidFill>
                  <a:srgbClr val="191919"/>
                </a:solidFill>
              </a:rPr>
              <a:t>Social Security number or Alien Registration number </a:t>
            </a:r>
            <a:endParaRPr sz="2400">
              <a:solidFill>
                <a:srgbClr val="191919"/>
              </a:solidFill>
            </a:endParaRPr>
          </a:p>
          <a:p>
            <a:pPr indent="-3810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400"/>
              <a:buAutoNum type="alphaLcPeriod"/>
            </a:pPr>
            <a:r>
              <a:rPr lang="en-US" sz="2400">
                <a:solidFill>
                  <a:srgbClr val="191919"/>
                </a:solidFill>
              </a:rPr>
              <a:t>2024 tax information, if applicable</a:t>
            </a:r>
            <a:endParaRPr sz="2400">
              <a:solidFill>
                <a:srgbClr val="191919"/>
              </a:solidFill>
            </a:endParaRPr>
          </a:p>
          <a:p>
            <a:pPr indent="-3810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400"/>
              <a:buAutoNum type="alphaLcPeriod"/>
            </a:pPr>
            <a:r>
              <a:rPr lang="en-US" sz="2400">
                <a:solidFill>
                  <a:srgbClr val="191919"/>
                </a:solidFill>
              </a:rPr>
              <a:t>Current balance of cash, checking, and savings accounts</a:t>
            </a:r>
            <a:endParaRPr sz="2400">
              <a:solidFill>
                <a:srgbClr val="191919"/>
              </a:solidFill>
            </a:endParaRPr>
          </a:p>
          <a:p>
            <a:pPr indent="-3810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400"/>
              <a:buAutoNum type="alphaLcPeriod"/>
            </a:pPr>
            <a:r>
              <a:rPr lang="en-US" sz="2400">
                <a:solidFill>
                  <a:srgbClr val="191919"/>
                </a:solidFill>
              </a:rPr>
              <a:t>Records of net worth of investments (retirement accounts are not included)</a:t>
            </a:r>
            <a:endParaRPr sz="2400">
              <a:solidFill>
                <a:srgbClr val="191919"/>
              </a:solidFill>
            </a:endParaRPr>
          </a:p>
          <a:p>
            <a:pPr indent="-3810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400"/>
              <a:buAutoNum type="alphaLcPeriod"/>
            </a:pPr>
            <a:r>
              <a:rPr lang="en-US" sz="2400">
                <a:solidFill>
                  <a:srgbClr val="191919"/>
                </a:solidFill>
              </a:rPr>
              <a:t>Records of untaxed income, if applicable</a:t>
            </a:r>
            <a:endParaRPr sz="2400">
              <a:solidFill>
                <a:srgbClr val="191919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1"/>
          <p:cNvSpPr txBox="1"/>
          <p:nvPr/>
        </p:nvSpPr>
        <p:spPr>
          <a:xfrm>
            <a:off x="420625" y="1502100"/>
            <a:ext cx="5881500" cy="423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191919"/>
                </a:solidFill>
              </a:rPr>
              <a:t>Each </a:t>
            </a:r>
            <a:r>
              <a:rPr lang="en-US" sz="2400">
                <a:solidFill>
                  <a:schemeClr val="dk1"/>
                </a:solidFill>
                <a:uFill>
                  <a:noFill/>
                </a:u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Studentaid.gov</a:t>
            </a:r>
            <a:r>
              <a:rPr lang="en-US" sz="2400">
                <a:solidFill>
                  <a:srgbClr val="191919"/>
                </a:solidFill>
              </a:rPr>
              <a:t> account must have a unique personal email address and phone number</a:t>
            </a:r>
            <a:endParaRPr sz="2400">
              <a:solidFill>
                <a:srgbClr val="19191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191919"/>
                </a:solidFill>
              </a:rPr>
              <a:t>All contributors (student, parents and/or spouse) must have their own </a:t>
            </a:r>
            <a:r>
              <a:rPr lang="en-US" sz="2400">
                <a:solidFill>
                  <a:schemeClr val="dk1"/>
                </a:solidFill>
                <a:uFill>
                  <a:noFill/>
                </a:u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Studentaid.gov</a:t>
            </a:r>
            <a:r>
              <a:rPr lang="en-US" sz="2400">
                <a:solidFill>
                  <a:srgbClr val="191919"/>
                </a:solidFill>
              </a:rPr>
              <a:t> account</a:t>
            </a:r>
            <a:endParaRPr sz="2400">
              <a:solidFill>
                <a:srgbClr val="19191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191919"/>
                </a:solidFill>
              </a:rPr>
              <a:t>Parents without a Social Security number can create a </a:t>
            </a:r>
            <a:r>
              <a:rPr lang="en-US" sz="2400">
                <a:solidFill>
                  <a:schemeClr val="dk1"/>
                </a:solidFill>
                <a:uFill>
                  <a:noFill/>
                </a:uFill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Studentaid.gov</a:t>
            </a:r>
            <a:r>
              <a:rPr lang="en-US" sz="2400">
                <a:solidFill>
                  <a:srgbClr val="191919"/>
                </a:solidFill>
              </a:rPr>
              <a:t> account</a:t>
            </a:r>
            <a:endParaRPr sz="2400">
              <a:solidFill>
                <a:srgbClr val="19191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2400">
                <a:solidFill>
                  <a:srgbClr val="191919"/>
                </a:solidFill>
              </a:rPr>
              <a:t>Instant identity verification with the Social Security Administration, if reporting a Social Security number</a:t>
            </a:r>
            <a:endParaRPr sz="2400">
              <a:solidFill>
                <a:srgbClr val="191919"/>
              </a:solidFill>
            </a:endParaRPr>
          </a:p>
        </p:txBody>
      </p:sp>
      <p:sp>
        <p:nvSpPr>
          <p:cNvPr id="175" name="Google Shape;175;p31"/>
          <p:cNvSpPr txBox="1"/>
          <p:nvPr/>
        </p:nvSpPr>
        <p:spPr>
          <a:xfrm>
            <a:off x="420625" y="320050"/>
            <a:ext cx="9632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chemeClr val="dk1"/>
                </a:solidFill>
                <a:uFill>
                  <a:noFill/>
                </a:uFill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Studentaid.gov</a:t>
            </a:r>
            <a:r>
              <a:rPr b="1" lang="en-US" sz="4000">
                <a:solidFill>
                  <a:srgbClr val="191919"/>
                </a:solidFill>
              </a:rPr>
              <a:t> account</a:t>
            </a:r>
            <a:endParaRPr b="1" sz="4000">
              <a:solidFill>
                <a:srgbClr val="191919"/>
              </a:solidFill>
            </a:endParaRPr>
          </a:p>
        </p:txBody>
      </p:sp>
      <p:sp>
        <p:nvSpPr>
          <p:cNvPr id="176" name="Google Shape;176;p31"/>
          <p:cNvSpPr txBox="1"/>
          <p:nvPr/>
        </p:nvSpPr>
        <p:spPr>
          <a:xfrm>
            <a:off x="422575" y="874150"/>
            <a:ext cx="9628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b="1" lang="en-US" sz="2000">
                <a:solidFill>
                  <a:schemeClr val="lt1"/>
                </a:solidFill>
                <a:highlight>
                  <a:srgbClr val="191919"/>
                </a:highlight>
                <a:uFill>
                  <a:noFill/>
                </a:uFill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studentaid.gov/fsa-id/create-account</a:t>
            </a:r>
            <a:endParaRPr b="1" sz="2000">
              <a:solidFill>
                <a:schemeClr val="lt1"/>
              </a:solidFill>
              <a:highlight>
                <a:srgbClr val="191919"/>
              </a:highlight>
            </a:endParaRPr>
          </a:p>
        </p:txBody>
      </p:sp>
      <p:grpSp>
        <p:nvGrpSpPr>
          <p:cNvPr id="177" name="Google Shape;177;p31"/>
          <p:cNvGrpSpPr/>
          <p:nvPr/>
        </p:nvGrpSpPr>
        <p:grpSpPr>
          <a:xfrm>
            <a:off x="6512075" y="1187200"/>
            <a:ext cx="4199775" cy="4483600"/>
            <a:chOff x="6125100" y="1083300"/>
            <a:chExt cx="4199775" cy="4483600"/>
          </a:xfrm>
        </p:grpSpPr>
        <p:pic>
          <p:nvPicPr>
            <p:cNvPr id="178" name="Google Shape;178;p31"/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6157775" y="1083300"/>
              <a:ext cx="4167100" cy="44836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79" name="Google Shape;179;p31"/>
            <p:cNvSpPr/>
            <p:nvPr/>
          </p:nvSpPr>
          <p:spPr>
            <a:xfrm>
              <a:off x="6125100" y="1963200"/>
              <a:ext cx="1306800" cy="465900"/>
            </a:xfrm>
            <a:prstGeom prst="rect">
              <a:avLst/>
            </a:prstGeom>
            <a:noFill/>
            <a:ln cap="flat" cmpd="sng" w="381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4"/>
          <p:cNvSpPr txBox="1"/>
          <p:nvPr/>
        </p:nvSpPr>
        <p:spPr>
          <a:xfrm>
            <a:off x="6390225" y="1496300"/>
            <a:ext cx="4146900" cy="332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191919"/>
                </a:solidFill>
              </a:rPr>
              <a:t>What is financial aid?</a:t>
            </a:r>
            <a:endParaRPr sz="3200">
              <a:solidFill>
                <a:srgbClr val="19191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191919"/>
                </a:solidFill>
              </a:rPr>
              <a:t>How to apply</a:t>
            </a:r>
            <a:endParaRPr sz="3200">
              <a:solidFill>
                <a:srgbClr val="19191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3200"/>
              <a:t>After the FAFSA</a:t>
            </a:r>
            <a:endParaRPr sz="3200"/>
          </a:p>
        </p:txBody>
      </p:sp>
      <p:sp>
        <p:nvSpPr>
          <p:cNvPr id="45" name="Google Shape;45;p14"/>
          <p:cNvSpPr txBox="1"/>
          <p:nvPr/>
        </p:nvSpPr>
        <p:spPr>
          <a:xfrm>
            <a:off x="2385550" y="1496300"/>
            <a:ext cx="3092700" cy="332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b="1" lang="en-US" sz="4000">
                <a:solidFill>
                  <a:srgbClr val="191919"/>
                </a:solidFill>
              </a:rPr>
              <a:t>Agenda</a:t>
            </a:r>
            <a:endParaRPr b="1" sz="4000">
              <a:solidFill>
                <a:srgbClr val="191919"/>
              </a:solidFill>
            </a:endParaRPr>
          </a:p>
        </p:txBody>
      </p:sp>
      <p:cxnSp>
        <p:nvCxnSpPr>
          <p:cNvPr id="46" name="Google Shape;46;p14"/>
          <p:cNvCxnSpPr/>
          <p:nvPr/>
        </p:nvCxnSpPr>
        <p:spPr>
          <a:xfrm>
            <a:off x="5798375" y="1496300"/>
            <a:ext cx="0" cy="3325500"/>
          </a:xfrm>
          <a:prstGeom prst="straightConnector1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2"/>
          <p:cNvSpPr txBox="1"/>
          <p:nvPr/>
        </p:nvSpPr>
        <p:spPr>
          <a:xfrm>
            <a:off x="420625" y="320050"/>
            <a:ext cx="9632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chemeClr val="dk1"/>
                </a:solidFill>
                <a:uFill>
                  <a:noFill/>
                </a:u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Starting the FAFSA</a:t>
            </a:r>
            <a:endParaRPr b="1" sz="4000">
              <a:solidFill>
                <a:srgbClr val="191919"/>
              </a:solidFill>
            </a:endParaRPr>
          </a:p>
        </p:txBody>
      </p:sp>
      <p:sp>
        <p:nvSpPr>
          <p:cNvPr id="185" name="Google Shape;185;p32"/>
          <p:cNvSpPr txBox="1"/>
          <p:nvPr/>
        </p:nvSpPr>
        <p:spPr>
          <a:xfrm>
            <a:off x="420625" y="1502100"/>
            <a:ext cx="5704500" cy="423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191919"/>
                </a:solidFill>
              </a:rPr>
              <a:t>L</a:t>
            </a:r>
            <a:r>
              <a:rPr lang="en-US" sz="2400">
                <a:solidFill>
                  <a:srgbClr val="191919"/>
                </a:solidFill>
              </a:rPr>
              <a:t>og in to your account on </a:t>
            </a:r>
            <a:r>
              <a:rPr lang="en-US" sz="2400" u="sng">
                <a:solidFill>
                  <a:schemeClr val="hlink"/>
                </a:solidFill>
                <a:hlinkClick r:id="rId4"/>
              </a:rPr>
              <a:t>studentaid.gov</a:t>
            </a:r>
            <a:r>
              <a:rPr lang="en-US" sz="2400">
                <a:solidFill>
                  <a:srgbClr val="191919"/>
                </a:solidFill>
              </a:rPr>
              <a:t> once you have </a:t>
            </a:r>
            <a:r>
              <a:rPr lang="en-US" sz="2400">
                <a:solidFill>
                  <a:srgbClr val="191919"/>
                </a:solidFill>
              </a:rPr>
              <a:t>successfully created your account</a:t>
            </a:r>
            <a:endParaRPr sz="2400">
              <a:solidFill>
                <a:srgbClr val="19191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191919"/>
                </a:solidFill>
              </a:rPr>
              <a:t>You can use your verified phone number, email address, or username to log in</a:t>
            </a:r>
            <a:endParaRPr sz="2400">
              <a:solidFill>
                <a:srgbClr val="19191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191919"/>
                </a:solidFill>
              </a:rPr>
              <a:t>Use the “Forgot My Username” or “Forgot My Password” tools to reset your account</a:t>
            </a:r>
            <a:endParaRPr sz="2400">
              <a:solidFill>
                <a:srgbClr val="191919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191919"/>
              </a:buClr>
              <a:buSzPts val="2400"/>
              <a:buChar char="●"/>
            </a:pPr>
            <a:r>
              <a:rPr lang="en-US" sz="2400">
                <a:solidFill>
                  <a:srgbClr val="191919"/>
                </a:solidFill>
              </a:rPr>
              <a:t>This will lock your account for 30 min</a:t>
            </a:r>
            <a:endParaRPr sz="2400">
              <a:solidFill>
                <a:srgbClr val="191919"/>
              </a:solidFill>
            </a:endParaRPr>
          </a:p>
        </p:txBody>
      </p:sp>
      <p:pic>
        <p:nvPicPr>
          <p:cNvPr id="186" name="Google Shape;186;p3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125125" y="874150"/>
            <a:ext cx="4524375" cy="4810125"/>
          </a:xfrm>
          <a:prstGeom prst="rect">
            <a:avLst/>
          </a:prstGeom>
          <a:noFill/>
          <a:ln>
            <a:noFill/>
          </a:ln>
        </p:spPr>
      </p:pic>
      <p:sp>
        <p:nvSpPr>
          <p:cNvPr id="187" name="Google Shape;187;p32"/>
          <p:cNvSpPr txBox="1"/>
          <p:nvPr/>
        </p:nvSpPr>
        <p:spPr>
          <a:xfrm>
            <a:off x="422575" y="874150"/>
            <a:ext cx="9628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b="1" lang="en-US" sz="2000">
                <a:solidFill>
                  <a:schemeClr val="lt1"/>
                </a:solidFill>
                <a:highlight>
                  <a:srgbClr val="191919"/>
                </a:highlight>
                <a:uFill>
                  <a:noFill/>
                </a:uFill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studentaid.gov/fsa-id/sign-in</a:t>
            </a:r>
            <a:endParaRPr b="1" sz="2000">
              <a:solidFill>
                <a:schemeClr val="lt1"/>
              </a:solidFill>
              <a:highlight>
                <a:srgbClr val="191919"/>
              </a:highligh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3"/>
          <p:cNvSpPr txBox="1"/>
          <p:nvPr/>
        </p:nvSpPr>
        <p:spPr>
          <a:xfrm>
            <a:off x="420625" y="1502100"/>
            <a:ext cx="3180300" cy="423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>
                <a:solidFill>
                  <a:srgbClr val="191919"/>
                </a:solidFill>
              </a:rPr>
              <a:t>Select the </a:t>
            </a:r>
            <a:r>
              <a:rPr b="1" lang="en-US" sz="2400">
                <a:solidFill>
                  <a:schemeClr val="lt1"/>
                </a:solidFill>
                <a:highlight>
                  <a:schemeClr val="accent2"/>
                </a:highlight>
              </a:rPr>
              <a:t>2026-2027</a:t>
            </a:r>
            <a:r>
              <a:rPr lang="en-US" sz="2400">
                <a:solidFill>
                  <a:srgbClr val="191919"/>
                </a:solidFill>
              </a:rPr>
              <a:t> FAFSA form</a:t>
            </a:r>
            <a:endParaRPr sz="2400">
              <a:solidFill>
                <a:srgbClr val="191919"/>
              </a:solidFill>
            </a:endParaRPr>
          </a:p>
        </p:txBody>
      </p:sp>
      <p:sp>
        <p:nvSpPr>
          <p:cNvPr id="193" name="Google Shape;193;p33"/>
          <p:cNvSpPr txBox="1"/>
          <p:nvPr/>
        </p:nvSpPr>
        <p:spPr>
          <a:xfrm>
            <a:off x="420625" y="320050"/>
            <a:ext cx="9632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/>
              <a:t>2026-2027</a:t>
            </a:r>
            <a:r>
              <a:rPr b="1" lang="en-US" sz="4000">
                <a:solidFill>
                  <a:schemeClr val="dk1"/>
                </a:solidFill>
                <a:uFill>
                  <a:noFill/>
                </a:u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FAFSA</a:t>
            </a:r>
            <a:endParaRPr b="1" sz="4000">
              <a:solidFill>
                <a:srgbClr val="191919"/>
              </a:solidFill>
            </a:endParaRPr>
          </a:p>
        </p:txBody>
      </p:sp>
      <p:sp>
        <p:nvSpPr>
          <p:cNvPr id="194" name="Google Shape;194;p33"/>
          <p:cNvSpPr txBox="1"/>
          <p:nvPr/>
        </p:nvSpPr>
        <p:spPr>
          <a:xfrm>
            <a:off x="422575" y="874150"/>
            <a:ext cx="9628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b="1" lang="en-US" sz="2000">
                <a:solidFill>
                  <a:schemeClr val="lt1"/>
                </a:solidFill>
                <a:highlight>
                  <a:srgbClr val="191919"/>
                </a:highlight>
                <a:uFill>
                  <a:noFill/>
                </a:u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studentaid.gov/h/apply-for-aid/fafsa</a:t>
            </a:r>
            <a:endParaRPr b="1" sz="2000">
              <a:solidFill>
                <a:schemeClr val="lt1"/>
              </a:solidFill>
              <a:highlight>
                <a:srgbClr val="191919"/>
              </a:highlight>
            </a:endParaRPr>
          </a:p>
        </p:txBody>
      </p:sp>
      <p:pic>
        <p:nvPicPr>
          <p:cNvPr id="195" name="Google Shape;195;p3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600891" y="2020150"/>
            <a:ext cx="8205784" cy="3395950"/>
          </a:xfrm>
          <a:prstGeom prst="rect">
            <a:avLst/>
          </a:prstGeom>
          <a:noFill/>
          <a:ln>
            <a:noFill/>
          </a:ln>
        </p:spPr>
      </p:pic>
      <p:sp>
        <p:nvSpPr>
          <p:cNvPr id="196" name="Google Shape;196;p33"/>
          <p:cNvSpPr/>
          <p:nvPr/>
        </p:nvSpPr>
        <p:spPr>
          <a:xfrm>
            <a:off x="3663825" y="3723000"/>
            <a:ext cx="1477800" cy="957600"/>
          </a:xfrm>
          <a:prstGeom prst="rect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34"/>
          <p:cNvSpPr txBox="1"/>
          <p:nvPr/>
        </p:nvSpPr>
        <p:spPr>
          <a:xfrm>
            <a:off x="699750" y="2663225"/>
            <a:ext cx="7714200" cy="13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34"/>
          <p:cNvSpPr txBox="1"/>
          <p:nvPr/>
        </p:nvSpPr>
        <p:spPr>
          <a:xfrm>
            <a:off x="492275" y="3057450"/>
            <a:ext cx="8610300" cy="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chemeClr val="lt1"/>
                </a:solidFill>
              </a:rPr>
              <a:t>After the FAFSA</a:t>
            </a:r>
            <a:endParaRPr b="1" sz="40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35"/>
          <p:cNvSpPr txBox="1"/>
          <p:nvPr/>
        </p:nvSpPr>
        <p:spPr>
          <a:xfrm>
            <a:off x="420625" y="1502100"/>
            <a:ext cx="10398000" cy="42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>
                <a:solidFill>
                  <a:srgbClr val="191919"/>
                </a:solidFill>
              </a:rPr>
              <a:t>Students will receive their </a:t>
            </a:r>
            <a:r>
              <a:rPr b="1" lang="en-US" sz="2400">
                <a:solidFill>
                  <a:srgbClr val="191919"/>
                </a:solidFill>
              </a:rPr>
              <a:t>FAFSA Submission Summary</a:t>
            </a:r>
            <a:r>
              <a:rPr lang="en-US" sz="2400">
                <a:solidFill>
                  <a:srgbClr val="191919"/>
                </a:solidFill>
              </a:rPr>
              <a:t> once their FAFSA has been submitted. The FAFSA Submission Summary is a summary of all responses provided on the FAFSA form and contains an estimate of the student’s federal aid eligibility along with your </a:t>
            </a:r>
            <a:r>
              <a:rPr b="1" lang="en-US" sz="2400">
                <a:solidFill>
                  <a:srgbClr val="191919"/>
                </a:solidFill>
              </a:rPr>
              <a:t>Student Aid Index (SAI)</a:t>
            </a:r>
            <a:r>
              <a:rPr lang="en-US" sz="2400">
                <a:solidFill>
                  <a:srgbClr val="191919"/>
                </a:solidFill>
              </a:rPr>
              <a:t>.</a:t>
            </a:r>
            <a:endParaRPr b="1" sz="2400">
              <a:solidFill>
                <a:srgbClr val="19191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191919"/>
                </a:solidFill>
              </a:rPr>
              <a:t>Your </a:t>
            </a:r>
            <a:r>
              <a:rPr b="1" lang="en-US" sz="2400">
                <a:solidFill>
                  <a:srgbClr val="191919"/>
                </a:solidFill>
              </a:rPr>
              <a:t>SAI</a:t>
            </a:r>
            <a:r>
              <a:rPr lang="en-US" sz="2400">
                <a:solidFill>
                  <a:srgbClr val="191919"/>
                </a:solidFill>
              </a:rPr>
              <a:t> is</a:t>
            </a:r>
            <a:r>
              <a:rPr b="1" lang="en-US" sz="2400">
                <a:solidFill>
                  <a:srgbClr val="191919"/>
                </a:solidFill>
              </a:rPr>
              <a:t> </a:t>
            </a:r>
            <a:r>
              <a:rPr lang="en-US" sz="2400">
                <a:solidFill>
                  <a:srgbClr val="191919"/>
                </a:solidFill>
              </a:rPr>
              <a:t>an index number calculated by completing the FAFSA used to determine eligibility for federal student aid.</a:t>
            </a:r>
            <a:endParaRPr sz="2400">
              <a:solidFill>
                <a:srgbClr val="19191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2400">
                <a:solidFill>
                  <a:srgbClr val="191919"/>
                </a:solidFill>
              </a:rPr>
              <a:t>Federal Student Aid will send your FAFSA data to the schools you listed on your FAFSA form once your FAFSA has been processed (processing typically takes 3-5 business days). </a:t>
            </a:r>
            <a:endParaRPr sz="2400">
              <a:solidFill>
                <a:srgbClr val="191919"/>
              </a:solidFill>
            </a:endParaRPr>
          </a:p>
        </p:txBody>
      </p:sp>
      <p:sp>
        <p:nvSpPr>
          <p:cNvPr id="208" name="Google Shape;208;p35"/>
          <p:cNvSpPr txBox="1"/>
          <p:nvPr/>
        </p:nvSpPr>
        <p:spPr>
          <a:xfrm>
            <a:off x="420625" y="320050"/>
            <a:ext cx="9632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191919"/>
                </a:solidFill>
              </a:rPr>
              <a:t>After the FAFSA</a:t>
            </a:r>
            <a:endParaRPr b="1" sz="4000">
              <a:solidFill>
                <a:srgbClr val="191919"/>
              </a:solidFill>
            </a:endParaRPr>
          </a:p>
        </p:txBody>
      </p:sp>
      <p:sp>
        <p:nvSpPr>
          <p:cNvPr id="209" name="Google Shape;209;p35"/>
          <p:cNvSpPr txBox="1"/>
          <p:nvPr/>
        </p:nvSpPr>
        <p:spPr>
          <a:xfrm>
            <a:off x="422575" y="874150"/>
            <a:ext cx="9628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b="1" lang="en-US" sz="2000">
                <a:solidFill>
                  <a:schemeClr val="lt1"/>
                </a:solidFill>
                <a:highlight>
                  <a:srgbClr val="191919"/>
                </a:highlight>
                <a:uFill>
                  <a:noFill/>
                </a:u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studentaid.gov/fafsa</a:t>
            </a:r>
            <a:endParaRPr b="1" sz="2000">
              <a:solidFill>
                <a:schemeClr val="lt1"/>
              </a:solidFill>
              <a:highlight>
                <a:srgbClr val="191919"/>
              </a:highlight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36"/>
          <p:cNvSpPr txBox="1"/>
          <p:nvPr/>
        </p:nvSpPr>
        <p:spPr>
          <a:xfrm>
            <a:off x="420625" y="1502100"/>
            <a:ext cx="10488900" cy="42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>
                <a:solidFill>
                  <a:srgbClr val="191919"/>
                </a:solidFill>
              </a:rPr>
              <a:t>Contact each school that you listed on your FAFSA to confirm that your FAFSA has been received and determine when the school will begin awarding financial aid.</a:t>
            </a:r>
            <a:endParaRPr sz="2400">
              <a:solidFill>
                <a:srgbClr val="19191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>
                <a:solidFill>
                  <a:srgbClr val="191919"/>
                </a:solidFill>
              </a:rPr>
              <a:t>A</a:t>
            </a:r>
            <a:r>
              <a:rPr lang="en-US" sz="2400">
                <a:solidFill>
                  <a:srgbClr val="191919"/>
                </a:solidFill>
              </a:rPr>
              <a:t>pproximately 1 in 3 students is selected for </a:t>
            </a:r>
            <a:r>
              <a:rPr b="1" lang="en-US" sz="2400">
                <a:solidFill>
                  <a:srgbClr val="191919"/>
                </a:solidFill>
              </a:rPr>
              <a:t>financial aid verification</a:t>
            </a:r>
            <a:r>
              <a:rPr lang="en-US" sz="2400">
                <a:solidFill>
                  <a:srgbClr val="191919"/>
                </a:solidFill>
              </a:rPr>
              <a:t>. If selected, the student will need to provide additional information to each institution listed on the FAFSA in order to receive their financial aid offer.</a:t>
            </a:r>
            <a:endParaRPr sz="2400">
              <a:solidFill>
                <a:srgbClr val="19191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>
                <a:solidFill>
                  <a:srgbClr val="191919"/>
                </a:solidFill>
              </a:rPr>
              <a:t>Once your file is complete, you will receive an official notification from each school that you apply to and send your FAFSA to. The </a:t>
            </a:r>
            <a:r>
              <a:rPr b="1" lang="en-US" sz="2400">
                <a:solidFill>
                  <a:srgbClr val="191919"/>
                </a:solidFill>
              </a:rPr>
              <a:t>Financial Aid Offer</a:t>
            </a:r>
            <a:r>
              <a:rPr lang="en-US" sz="2400">
                <a:solidFill>
                  <a:srgbClr val="191919"/>
                </a:solidFill>
              </a:rPr>
              <a:t> will contain all grants, scholarships, loans, and work-study you have received.</a:t>
            </a:r>
            <a:endParaRPr b="1" sz="2400">
              <a:solidFill>
                <a:srgbClr val="191919"/>
              </a:solidFill>
            </a:endParaRPr>
          </a:p>
        </p:txBody>
      </p:sp>
      <p:sp>
        <p:nvSpPr>
          <p:cNvPr id="215" name="Google Shape;215;p36"/>
          <p:cNvSpPr txBox="1"/>
          <p:nvPr/>
        </p:nvSpPr>
        <p:spPr>
          <a:xfrm>
            <a:off x="420625" y="320050"/>
            <a:ext cx="9632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191919"/>
                </a:solidFill>
              </a:rPr>
              <a:t>After the FAFSA</a:t>
            </a:r>
            <a:endParaRPr b="1" sz="4000">
              <a:solidFill>
                <a:srgbClr val="191919"/>
              </a:solidFill>
            </a:endParaRPr>
          </a:p>
        </p:txBody>
      </p:sp>
      <p:sp>
        <p:nvSpPr>
          <p:cNvPr id="216" name="Google Shape;216;p36"/>
          <p:cNvSpPr txBox="1"/>
          <p:nvPr/>
        </p:nvSpPr>
        <p:spPr>
          <a:xfrm>
            <a:off x="422575" y="874150"/>
            <a:ext cx="9628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b="1" lang="en-US" sz="2000">
                <a:solidFill>
                  <a:schemeClr val="lt1"/>
                </a:solidFill>
                <a:highlight>
                  <a:srgbClr val="191919"/>
                </a:highlight>
                <a:uFill>
                  <a:noFill/>
                </a:u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studentaid.gov/fafsa</a:t>
            </a:r>
            <a:endParaRPr b="1" sz="2000">
              <a:solidFill>
                <a:schemeClr val="lt1"/>
              </a:solidFill>
              <a:highlight>
                <a:srgbClr val="191919"/>
              </a:highlight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37"/>
          <p:cNvSpPr txBox="1"/>
          <p:nvPr/>
        </p:nvSpPr>
        <p:spPr>
          <a:xfrm>
            <a:off x="420625" y="320050"/>
            <a:ext cx="9632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191919"/>
                </a:solidFill>
              </a:rPr>
              <a:t>After the FAFSA</a:t>
            </a:r>
            <a:endParaRPr b="1" sz="4000">
              <a:solidFill>
                <a:srgbClr val="191919"/>
              </a:solidFill>
            </a:endParaRPr>
          </a:p>
        </p:txBody>
      </p:sp>
      <p:sp>
        <p:nvSpPr>
          <p:cNvPr id="222" name="Google Shape;222;p37"/>
          <p:cNvSpPr txBox="1"/>
          <p:nvPr/>
        </p:nvSpPr>
        <p:spPr>
          <a:xfrm>
            <a:off x="422575" y="874150"/>
            <a:ext cx="9628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b="1" lang="en-US" sz="2000">
                <a:solidFill>
                  <a:schemeClr val="lt1"/>
                </a:solidFill>
                <a:highlight>
                  <a:srgbClr val="191919"/>
                </a:highlight>
                <a:uFill>
                  <a:noFill/>
                </a:u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studentaid.gov/fafsa</a:t>
            </a:r>
            <a:endParaRPr b="1" sz="2000">
              <a:solidFill>
                <a:schemeClr val="lt1"/>
              </a:solidFill>
              <a:highlight>
                <a:srgbClr val="191919"/>
              </a:highlight>
            </a:endParaRPr>
          </a:p>
        </p:txBody>
      </p:sp>
      <p:sp>
        <p:nvSpPr>
          <p:cNvPr id="223" name="Google Shape;223;p37"/>
          <p:cNvSpPr txBox="1"/>
          <p:nvPr/>
        </p:nvSpPr>
        <p:spPr>
          <a:xfrm>
            <a:off x="420625" y="1502100"/>
            <a:ext cx="10398000" cy="38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400">
                <a:solidFill>
                  <a:srgbClr val="191919"/>
                </a:solidFill>
              </a:rPr>
              <a:t>Cost of attendance (COA)</a:t>
            </a:r>
            <a:r>
              <a:rPr lang="en-US" sz="2400">
                <a:solidFill>
                  <a:srgbClr val="191919"/>
                </a:solidFill>
              </a:rPr>
              <a:t> is the estimated total cost to attend an institution including tuition, fees, housing, food, books, supplies, travel, and personal expenses.</a:t>
            </a:r>
            <a:endParaRPr sz="2400">
              <a:solidFill>
                <a:srgbClr val="19191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>
                <a:solidFill>
                  <a:srgbClr val="191919"/>
                </a:solidFill>
              </a:rPr>
              <a:t>Use your Financial Aid Offer along with your school’s cost of attendance to determine what your estimated out of pocket cost will be.</a:t>
            </a:r>
            <a:endParaRPr sz="2400">
              <a:solidFill>
                <a:srgbClr val="19191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>
                <a:solidFill>
                  <a:srgbClr val="191919"/>
                </a:solidFill>
              </a:rPr>
              <a:t>Compare your estimated costs at each institution to make an informed financial decision about which school to attend.</a:t>
            </a:r>
            <a:endParaRPr sz="2400">
              <a:solidFill>
                <a:srgbClr val="19191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rgbClr val="191919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5"/>
          <p:cNvSpPr txBox="1"/>
          <p:nvPr/>
        </p:nvSpPr>
        <p:spPr>
          <a:xfrm>
            <a:off x="699750" y="2663225"/>
            <a:ext cx="7714200" cy="13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15"/>
          <p:cNvSpPr txBox="1"/>
          <p:nvPr/>
        </p:nvSpPr>
        <p:spPr>
          <a:xfrm>
            <a:off x="492275" y="3057450"/>
            <a:ext cx="8610300" cy="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chemeClr val="lt1"/>
                </a:solidFill>
              </a:rPr>
              <a:t>What is financial aid?</a:t>
            </a:r>
            <a:endParaRPr b="1" sz="40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6"/>
          <p:cNvSpPr txBox="1"/>
          <p:nvPr/>
        </p:nvSpPr>
        <p:spPr>
          <a:xfrm>
            <a:off x="420625" y="320050"/>
            <a:ext cx="9632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191919"/>
                </a:solidFill>
              </a:rPr>
              <a:t>Types of financial aid</a:t>
            </a:r>
            <a:endParaRPr b="1" sz="4000">
              <a:solidFill>
                <a:srgbClr val="191919"/>
              </a:solidFill>
            </a:endParaRPr>
          </a:p>
        </p:txBody>
      </p:sp>
      <p:sp>
        <p:nvSpPr>
          <p:cNvPr id="58" name="Google Shape;58;p16"/>
          <p:cNvSpPr txBox="1"/>
          <p:nvPr/>
        </p:nvSpPr>
        <p:spPr>
          <a:xfrm>
            <a:off x="422575" y="874150"/>
            <a:ext cx="9628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b="1" lang="en-US" sz="2000">
                <a:solidFill>
                  <a:schemeClr val="lt1"/>
                </a:solidFill>
                <a:highlight>
                  <a:srgbClr val="191919"/>
                </a:highlight>
              </a:rPr>
              <a:t>studentaid.gov/understand-aid/types</a:t>
            </a:r>
            <a:endParaRPr b="1" sz="2000">
              <a:solidFill>
                <a:schemeClr val="lt1"/>
              </a:solidFill>
              <a:highlight>
                <a:srgbClr val="191919"/>
              </a:highlight>
            </a:endParaRPr>
          </a:p>
        </p:txBody>
      </p:sp>
      <p:grpSp>
        <p:nvGrpSpPr>
          <p:cNvPr id="59" name="Google Shape;59;p16"/>
          <p:cNvGrpSpPr/>
          <p:nvPr/>
        </p:nvGrpSpPr>
        <p:grpSpPr>
          <a:xfrm>
            <a:off x="422567" y="2887489"/>
            <a:ext cx="10764783" cy="1083013"/>
            <a:chOff x="422577" y="1415087"/>
            <a:chExt cx="10233656" cy="1083013"/>
          </a:xfrm>
        </p:grpSpPr>
        <p:grpSp>
          <p:nvGrpSpPr>
            <p:cNvPr id="60" name="Google Shape;60;p16"/>
            <p:cNvGrpSpPr/>
            <p:nvPr/>
          </p:nvGrpSpPr>
          <p:grpSpPr>
            <a:xfrm>
              <a:off x="422577" y="1529084"/>
              <a:ext cx="2203800" cy="969015"/>
              <a:chOff x="422577" y="1529084"/>
              <a:chExt cx="2203800" cy="969015"/>
            </a:xfrm>
          </p:grpSpPr>
          <p:sp>
            <p:nvSpPr>
              <p:cNvPr id="61" name="Google Shape;61;p16"/>
              <p:cNvSpPr/>
              <p:nvPr/>
            </p:nvSpPr>
            <p:spPr>
              <a:xfrm>
                <a:off x="1257525" y="1529084"/>
                <a:ext cx="625070" cy="387751"/>
              </a:xfrm>
              <a:custGeom>
                <a:rect b="b" l="l" r="r" t="t"/>
                <a:pathLst>
                  <a:path extrusionOk="0" h="4006" w="5961">
                    <a:moveTo>
                      <a:pt x="3167" y="1118"/>
                    </a:moveTo>
                    <a:lnTo>
                      <a:pt x="3167" y="2515"/>
                    </a:lnTo>
                    <a:lnTo>
                      <a:pt x="3539" y="2515"/>
                    </a:lnTo>
                    <a:lnTo>
                      <a:pt x="3539" y="2795"/>
                    </a:lnTo>
                    <a:lnTo>
                      <a:pt x="2375" y="2795"/>
                    </a:lnTo>
                    <a:lnTo>
                      <a:pt x="2375" y="2515"/>
                    </a:lnTo>
                    <a:lnTo>
                      <a:pt x="2748" y="2515"/>
                    </a:lnTo>
                    <a:lnTo>
                      <a:pt x="2748" y="1584"/>
                    </a:lnTo>
                    <a:lnTo>
                      <a:pt x="2561" y="1770"/>
                    </a:lnTo>
                    <a:lnTo>
                      <a:pt x="2329" y="1537"/>
                    </a:lnTo>
                    <a:lnTo>
                      <a:pt x="2794" y="1118"/>
                    </a:lnTo>
                    <a:close/>
                    <a:moveTo>
                      <a:pt x="2980" y="699"/>
                    </a:moveTo>
                    <a:lnTo>
                      <a:pt x="2748" y="746"/>
                    </a:lnTo>
                    <a:lnTo>
                      <a:pt x="2515" y="839"/>
                    </a:lnTo>
                    <a:lnTo>
                      <a:pt x="2375" y="979"/>
                    </a:lnTo>
                    <a:lnTo>
                      <a:pt x="2235" y="1165"/>
                    </a:lnTo>
                    <a:lnTo>
                      <a:pt x="2096" y="1351"/>
                    </a:lnTo>
                    <a:lnTo>
                      <a:pt x="2049" y="1584"/>
                    </a:lnTo>
                    <a:lnTo>
                      <a:pt x="2003" y="1770"/>
                    </a:lnTo>
                    <a:lnTo>
                      <a:pt x="1956" y="2003"/>
                    </a:lnTo>
                    <a:lnTo>
                      <a:pt x="2003" y="2236"/>
                    </a:lnTo>
                    <a:lnTo>
                      <a:pt x="2049" y="2422"/>
                    </a:lnTo>
                    <a:lnTo>
                      <a:pt x="2096" y="2655"/>
                    </a:lnTo>
                    <a:lnTo>
                      <a:pt x="2235" y="2841"/>
                    </a:lnTo>
                    <a:lnTo>
                      <a:pt x="2375" y="3027"/>
                    </a:lnTo>
                    <a:lnTo>
                      <a:pt x="2515" y="3167"/>
                    </a:lnTo>
                    <a:lnTo>
                      <a:pt x="2748" y="3260"/>
                    </a:lnTo>
                    <a:lnTo>
                      <a:pt x="2980" y="3307"/>
                    </a:lnTo>
                    <a:lnTo>
                      <a:pt x="3167" y="3260"/>
                    </a:lnTo>
                    <a:lnTo>
                      <a:pt x="3399" y="3167"/>
                    </a:lnTo>
                    <a:lnTo>
                      <a:pt x="3586" y="3027"/>
                    </a:lnTo>
                    <a:lnTo>
                      <a:pt x="3679" y="2841"/>
                    </a:lnTo>
                    <a:lnTo>
                      <a:pt x="3819" y="2655"/>
                    </a:lnTo>
                    <a:lnTo>
                      <a:pt x="3865" y="2422"/>
                    </a:lnTo>
                    <a:lnTo>
                      <a:pt x="3958" y="2236"/>
                    </a:lnTo>
                    <a:lnTo>
                      <a:pt x="3958" y="2003"/>
                    </a:lnTo>
                    <a:lnTo>
                      <a:pt x="3958" y="1770"/>
                    </a:lnTo>
                    <a:lnTo>
                      <a:pt x="3865" y="1584"/>
                    </a:lnTo>
                    <a:lnTo>
                      <a:pt x="3819" y="1351"/>
                    </a:lnTo>
                    <a:lnTo>
                      <a:pt x="3679" y="1165"/>
                    </a:lnTo>
                    <a:lnTo>
                      <a:pt x="3586" y="979"/>
                    </a:lnTo>
                    <a:lnTo>
                      <a:pt x="3399" y="839"/>
                    </a:lnTo>
                    <a:lnTo>
                      <a:pt x="3167" y="746"/>
                    </a:lnTo>
                    <a:lnTo>
                      <a:pt x="2980" y="699"/>
                    </a:lnTo>
                    <a:close/>
                    <a:moveTo>
                      <a:pt x="4750" y="420"/>
                    </a:moveTo>
                    <a:lnTo>
                      <a:pt x="4750" y="560"/>
                    </a:lnTo>
                    <a:lnTo>
                      <a:pt x="4796" y="699"/>
                    </a:lnTo>
                    <a:lnTo>
                      <a:pt x="4889" y="839"/>
                    </a:lnTo>
                    <a:lnTo>
                      <a:pt x="4983" y="979"/>
                    </a:lnTo>
                    <a:lnTo>
                      <a:pt x="5122" y="1072"/>
                    </a:lnTo>
                    <a:lnTo>
                      <a:pt x="5215" y="1165"/>
                    </a:lnTo>
                    <a:lnTo>
                      <a:pt x="5402" y="1212"/>
                    </a:lnTo>
                    <a:lnTo>
                      <a:pt x="5541" y="1212"/>
                    </a:lnTo>
                    <a:lnTo>
                      <a:pt x="5541" y="2795"/>
                    </a:lnTo>
                    <a:lnTo>
                      <a:pt x="5402" y="2795"/>
                    </a:lnTo>
                    <a:lnTo>
                      <a:pt x="5215" y="2841"/>
                    </a:lnTo>
                    <a:lnTo>
                      <a:pt x="5122" y="2934"/>
                    </a:lnTo>
                    <a:lnTo>
                      <a:pt x="4983" y="3027"/>
                    </a:lnTo>
                    <a:lnTo>
                      <a:pt x="4889" y="3167"/>
                    </a:lnTo>
                    <a:lnTo>
                      <a:pt x="4796" y="3307"/>
                    </a:lnTo>
                    <a:lnTo>
                      <a:pt x="4750" y="3446"/>
                    </a:lnTo>
                    <a:lnTo>
                      <a:pt x="4750" y="3586"/>
                    </a:lnTo>
                    <a:lnTo>
                      <a:pt x="1165" y="3586"/>
                    </a:lnTo>
                    <a:lnTo>
                      <a:pt x="1165" y="3446"/>
                    </a:lnTo>
                    <a:lnTo>
                      <a:pt x="1118" y="3307"/>
                    </a:lnTo>
                    <a:lnTo>
                      <a:pt x="1025" y="3167"/>
                    </a:lnTo>
                    <a:lnTo>
                      <a:pt x="932" y="3027"/>
                    </a:lnTo>
                    <a:lnTo>
                      <a:pt x="792" y="2934"/>
                    </a:lnTo>
                    <a:lnTo>
                      <a:pt x="699" y="2841"/>
                    </a:lnTo>
                    <a:lnTo>
                      <a:pt x="513" y="2795"/>
                    </a:lnTo>
                    <a:lnTo>
                      <a:pt x="373" y="2795"/>
                    </a:lnTo>
                    <a:lnTo>
                      <a:pt x="373" y="1212"/>
                    </a:lnTo>
                    <a:lnTo>
                      <a:pt x="513" y="1212"/>
                    </a:lnTo>
                    <a:lnTo>
                      <a:pt x="699" y="1165"/>
                    </a:lnTo>
                    <a:lnTo>
                      <a:pt x="792" y="1072"/>
                    </a:lnTo>
                    <a:lnTo>
                      <a:pt x="932" y="979"/>
                    </a:lnTo>
                    <a:lnTo>
                      <a:pt x="1025" y="839"/>
                    </a:lnTo>
                    <a:lnTo>
                      <a:pt x="1118" y="699"/>
                    </a:lnTo>
                    <a:lnTo>
                      <a:pt x="1165" y="560"/>
                    </a:lnTo>
                    <a:lnTo>
                      <a:pt x="1165" y="420"/>
                    </a:lnTo>
                    <a:close/>
                    <a:moveTo>
                      <a:pt x="187" y="1"/>
                    </a:moveTo>
                    <a:lnTo>
                      <a:pt x="94" y="47"/>
                    </a:lnTo>
                    <a:lnTo>
                      <a:pt x="47" y="94"/>
                    </a:lnTo>
                    <a:lnTo>
                      <a:pt x="0" y="141"/>
                    </a:lnTo>
                    <a:lnTo>
                      <a:pt x="0" y="234"/>
                    </a:lnTo>
                    <a:lnTo>
                      <a:pt x="0" y="3772"/>
                    </a:lnTo>
                    <a:lnTo>
                      <a:pt x="0" y="3866"/>
                    </a:lnTo>
                    <a:lnTo>
                      <a:pt x="47" y="3912"/>
                    </a:lnTo>
                    <a:lnTo>
                      <a:pt x="94" y="3959"/>
                    </a:lnTo>
                    <a:lnTo>
                      <a:pt x="187" y="4005"/>
                    </a:lnTo>
                    <a:lnTo>
                      <a:pt x="5728" y="4005"/>
                    </a:lnTo>
                    <a:lnTo>
                      <a:pt x="5821" y="3959"/>
                    </a:lnTo>
                    <a:lnTo>
                      <a:pt x="5867" y="3912"/>
                    </a:lnTo>
                    <a:lnTo>
                      <a:pt x="5914" y="3866"/>
                    </a:lnTo>
                    <a:lnTo>
                      <a:pt x="5960" y="3772"/>
                    </a:lnTo>
                    <a:lnTo>
                      <a:pt x="5960" y="234"/>
                    </a:lnTo>
                    <a:lnTo>
                      <a:pt x="5914" y="141"/>
                    </a:lnTo>
                    <a:lnTo>
                      <a:pt x="5867" y="94"/>
                    </a:lnTo>
                    <a:lnTo>
                      <a:pt x="5821" y="47"/>
                    </a:lnTo>
                    <a:lnTo>
                      <a:pt x="5728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34275" lIns="34275" spcFirstLastPara="1" rIns="342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500"/>
                  <a:buFont typeface="Arial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2" name="Google Shape;62;p16"/>
              <p:cNvSpPr txBox="1"/>
              <p:nvPr/>
            </p:nvSpPr>
            <p:spPr>
              <a:xfrm>
                <a:off x="422577" y="2054700"/>
                <a:ext cx="2203800" cy="443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3200">
                    <a:solidFill>
                      <a:srgbClr val="191919"/>
                    </a:solidFill>
                  </a:rPr>
                  <a:t>Grants</a:t>
                </a:r>
                <a:endParaRPr b="1" sz="3200">
                  <a:solidFill>
                    <a:srgbClr val="191919"/>
                  </a:solidFill>
                </a:endParaRPr>
              </a:p>
            </p:txBody>
          </p:sp>
        </p:grpSp>
        <p:grpSp>
          <p:nvGrpSpPr>
            <p:cNvPr id="63" name="Google Shape;63;p16"/>
            <p:cNvGrpSpPr/>
            <p:nvPr/>
          </p:nvGrpSpPr>
          <p:grpSpPr>
            <a:xfrm>
              <a:off x="3095281" y="1445896"/>
              <a:ext cx="2203800" cy="1052203"/>
              <a:chOff x="3095281" y="1445896"/>
              <a:chExt cx="2203800" cy="1052203"/>
            </a:xfrm>
          </p:grpSpPr>
          <p:sp>
            <p:nvSpPr>
              <p:cNvPr id="64" name="Google Shape;64;p16"/>
              <p:cNvSpPr/>
              <p:nvPr/>
            </p:nvSpPr>
            <p:spPr>
              <a:xfrm>
                <a:off x="3884642" y="1445896"/>
                <a:ext cx="625056" cy="554100"/>
              </a:xfrm>
              <a:custGeom>
                <a:rect b="b" l="l" r="r" t="t"/>
                <a:pathLst>
                  <a:path extrusionOk="0" h="4006" w="5961">
                    <a:moveTo>
                      <a:pt x="1398" y="1863"/>
                    </a:moveTo>
                    <a:lnTo>
                      <a:pt x="1351" y="2655"/>
                    </a:lnTo>
                    <a:lnTo>
                      <a:pt x="1351" y="2748"/>
                    </a:lnTo>
                    <a:lnTo>
                      <a:pt x="1398" y="2841"/>
                    </a:lnTo>
                    <a:lnTo>
                      <a:pt x="1537" y="2981"/>
                    </a:lnTo>
                    <a:lnTo>
                      <a:pt x="1817" y="3121"/>
                    </a:lnTo>
                    <a:lnTo>
                      <a:pt x="2143" y="3260"/>
                    </a:lnTo>
                    <a:lnTo>
                      <a:pt x="2562" y="3307"/>
                    </a:lnTo>
                    <a:lnTo>
                      <a:pt x="3446" y="3307"/>
                    </a:lnTo>
                    <a:lnTo>
                      <a:pt x="3819" y="3260"/>
                    </a:lnTo>
                    <a:lnTo>
                      <a:pt x="4191" y="3121"/>
                    </a:lnTo>
                    <a:lnTo>
                      <a:pt x="4424" y="2981"/>
                    </a:lnTo>
                    <a:lnTo>
                      <a:pt x="4610" y="2841"/>
                    </a:lnTo>
                    <a:lnTo>
                      <a:pt x="4657" y="2748"/>
                    </a:lnTo>
                    <a:lnTo>
                      <a:pt x="4657" y="2655"/>
                    </a:lnTo>
                    <a:lnTo>
                      <a:pt x="4610" y="1863"/>
                    </a:lnTo>
                    <a:lnTo>
                      <a:pt x="3120" y="2329"/>
                    </a:lnTo>
                    <a:lnTo>
                      <a:pt x="2888" y="2329"/>
                    </a:lnTo>
                    <a:lnTo>
                      <a:pt x="1398" y="1863"/>
                    </a:lnTo>
                    <a:close/>
                    <a:moveTo>
                      <a:pt x="2981" y="1"/>
                    </a:moveTo>
                    <a:lnTo>
                      <a:pt x="47" y="932"/>
                    </a:lnTo>
                    <a:lnTo>
                      <a:pt x="1" y="979"/>
                    </a:lnTo>
                    <a:lnTo>
                      <a:pt x="1" y="1025"/>
                    </a:lnTo>
                    <a:lnTo>
                      <a:pt x="1" y="1072"/>
                    </a:lnTo>
                    <a:lnTo>
                      <a:pt x="47" y="1072"/>
                    </a:lnTo>
                    <a:lnTo>
                      <a:pt x="932" y="1351"/>
                    </a:lnTo>
                    <a:lnTo>
                      <a:pt x="839" y="1537"/>
                    </a:lnTo>
                    <a:lnTo>
                      <a:pt x="746" y="1724"/>
                    </a:lnTo>
                    <a:lnTo>
                      <a:pt x="699" y="1956"/>
                    </a:lnTo>
                    <a:lnTo>
                      <a:pt x="653" y="2189"/>
                    </a:lnTo>
                    <a:lnTo>
                      <a:pt x="560" y="2329"/>
                    </a:lnTo>
                    <a:lnTo>
                      <a:pt x="513" y="2515"/>
                    </a:lnTo>
                    <a:lnTo>
                      <a:pt x="560" y="2655"/>
                    </a:lnTo>
                    <a:lnTo>
                      <a:pt x="653" y="2795"/>
                    </a:lnTo>
                    <a:lnTo>
                      <a:pt x="513" y="3912"/>
                    </a:lnTo>
                    <a:lnTo>
                      <a:pt x="513" y="3959"/>
                    </a:lnTo>
                    <a:lnTo>
                      <a:pt x="606" y="4005"/>
                    </a:lnTo>
                    <a:lnTo>
                      <a:pt x="1072" y="4005"/>
                    </a:lnTo>
                    <a:lnTo>
                      <a:pt x="1165" y="3959"/>
                    </a:lnTo>
                    <a:lnTo>
                      <a:pt x="1165" y="3912"/>
                    </a:lnTo>
                    <a:lnTo>
                      <a:pt x="1025" y="2795"/>
                    </a:lnTo>
                    <a:lnTo>
                      <a:pt x="1118" y="2655"/>
                    </a:lnTo>
                    <a:lnTo>
                      <a:pt x="1165" y="2515"/>
                    </a:lnTo>
                    <a:lnTo>
                      <a:pt x="1118" y="2329"/>
                    </a:lnTo>
                    <a:lnTo>
                      <a:pt x="1025" y="2236"/>
                    </a:lnTo>
                    <a:lnTo>
                      <a:pt x="1025" y="1956"/>
                    </a:lnTo>
                    <a:lnTo>
                      <a:pt x="1072" y="1770"/>
                    </a:lnTo>
                    <a:lnTo>
                      <a:pt x="1165" y="1584"/>
                    </a:lnTo>
                    <a:lnTo>
                      <a:pt x="1258" y="1444"/>
                    </a:lnTo>
                    <a:lnTo>
                      <a:pt x="2981" y="2003"/>
                    </a:lnTo>
                    <a:lnTo>
                      <a:pt x="3027" y="2003"/>
                    </a:lnTo>
                    <a:lnTo>
                      <a:pt x="5914" y="1072"/>
                    </a:lnTo>
                    <a:lnTo>
                      <a:pt x="5961" y="1072"/>
                    </a:lnTo>
                    <a:lnTo>
                      <a:pt x="5961" y="1025"/>
                    </a:lnTo>
                    <a:lnTo>
                      <a:pt x="5961" y="979"/>
                    </a:lnTo>
                    <a:lnTo>
                      <a:pt x="5914" y="932"/>
                    </a:lnTo>
                    <a:lnTo>
                      <a:pt x="3027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34275" lIns="34275" spcFirstLastPara="1" rIns="342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500"/>
                  <a:buFont typeface="Arial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5" name="Google Shape;65;p16"/>
              <p:cNvSpPr txBox="1"/>
              <p:nvPr/>
            </p:nvSpPr>
            <p:spPr>
              <a:xfrm>
                <a:off x="3095281" y="2054700"/>
                <a:ext cx="2203800" cy="443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3200">
                    <a:solidFill>
                      <a:srgbClr val="191919"/>
                    </a:solidFill>
                  </a:rPr>
                  <a:t>Work-study</a:t>
                </a:r>
                <a:endParaRPr b="1" sz="3200">
                  <a:solidFill>
                    <a:srgbClr val="191919"/>
                  </a:solidFill>
                </a:endParaRPr>
              </a:p>
            </p:txBody>
          </p:sp>
        </p:grpSp>
        <p:grpSp>
          <p:nvGrpSpPr>
            <p:cNvPr id="66" name="Google Shape;66;p16"/>
            <p:cNvGrpSpPr/>
            <p:nvPr/>
          </p:nvGrpSpPr>
          <p:grpSpPr>
            <a:xfrm>
              <a:off x="5779700" y="1457912"/>
              <a:ext cx="2475600" cy="1040188"/>
              <a:chOff x="5779700" y="1457912"/>
              <a:chExt cx="2475600" cy="1040188"/>
            </a:xfrm>
          </p:grpSpPr>
          <p:sp>
            <p:nvSpPr>
              <p:cNvPr id="67" name="Google Shape;67;p16"/>
              <p:cNvSpPr/>
              <p:nvPr/>
            </p:nvSpPr>
            <p:spPr>
              <a:xfrm>
                <a:off x="6704961" y="1457912"/>
                <a:ext cx="625070" cy="530070"/>
              </a:xfrm>
              <a:custGeom>
                <a:rect b="b" l="l" r="r" t="t"/>
                <a:pathLst>
                  <a:path extrusionOk="0" h="4704" w="5960">
                    <a:moveTo>
                      <a:pt x="5122" y="1"/>
                    </a:moveTo>
                    <a:lnTo>
                      <a:pt x="4982" y="47"/>
                    </a:lnTo>
                    <a:lnTo>
                      <a:pt x="4889" y="94"/>
                    </a:lnTo>
                    <a:lnTo>
                      <a:pt x="4610" y="420"/>
                    </a:lnTo>
                    <a:lnTo>
                      <a:pt x="5541" y="1398"/>
                    </a:lnTo>
                    <a:lnTo>
                      <a:pt x="5867" y="1072"/>
                    </a:lnTo>
                    <a:lnTo>
                      <a:pt x="5913" y="979"/>
                    </a:lnTo>
                    <a:lnTo>
                      <a:pt x="5960" y="839"/>
                    </a:lnTo>
                    <a:lnTo>
                      <a:pt x="5913" y="746"/>
                    </a:lnTo>
                    <a:lnTo>
                      <a:pt x="5867" y="606"/>
                    </a:lnTo>
                    <a:lnTo>
                      <a:pt x="5355" y="94"/>
                    </a:lnTo>
                    <a:lnTo>
                      <a:pt x="5261" y="47"/>
                    </a:lnTo>
                    <a:lnTo>
                      <a:pt x="5122" y="1"/>
                    </a:lnTo>
                    <a:close/>
                    <a:moveTo>
                      <a:pt x="4377" y="1072"/>
                    </a:moveTo>
                    <a:lnTo>
                      <a:pt x="4423" y="1118"/>
                    </a:lnTo>
                    <a:lnTo>
                      <a:pt x="4470" y="1165"/>
                    </a:lnTo>
                    <a:lnTo>
                      <a:pt x="4423" y="1211"/>
                    </a:lnTo>
                    <a:lnTo>
                      <a:pt x="3259" y="2376"/>
                    </a:lnTo>
                    <a:lnTo>
                      <a:pt x="3213" y="2422"/>
                    </a:lnTo>
                    <a:lnTo>
                      <a:pt x="3166" y="2422"/>
                    </a:lnTo>
                    <a:lnTo>
                      <a:pt x="3120" y="2329"/>
                    </a:lnTo>
                    <a:lnTo>
                      <a:pt x="3166" y="2282"/>
                    </a:lnTo>
                    <a:lnTo>
                      <a:pt x="4330" y="1118"/>
                    </a:lnTo>
                    <a:lnTo>
                      <a:pt x="4377" y="1072"/>
                    </a:lnTo>
                    <a:close/>
                    <a:moveTo>
                      <a:pt x="2840" y="2608"/>
                    </a:moveTo>
                    <a:lnTo>
                      <a:pt x="3352" y="3120"/>
                    </a:lnTo>
                    <a:lnTo>
                      <a:pt x="2980" y="3540"/>
                    </a:lnTo>
                    <a:lnTo>
                      <a:pt x="2794" y="3540"/>
                    </a:lnTo>
                    <a:lnTo>
                      <a:pt x="2794" y="3214"/>
                    </a:lnTo>
                    <a:lnTo>
                      <a:pt x="2468" y="3214"/>
                    </a:lnTo>
                    <a:lnTo>
                      <a:pt x="2468" y="3027"/>
                    </a:lnTo>
                    <a:lnTo>
                      <a:pt x="2840" y="2608"/>
                    </a:lnTo>
                    <a:close/>
                    <a:moveTo>
                      <a:pt x="4377" y="653"/>
                    </a:moveTo>
                    <a:lnTo>
                      <a:pt x="2142" y="2888"/>
                    </a:lnTo>
                    <a:lnTo>
                      <a:pt x="2142" y="3865"/>
                    </a:lnTo>
                    <a:lnTo>
                      <a:pt x="3073" y="3865"/>
                    </a:lnTo>
                    <a:lnTo>
                      <a:pt x="5355" y="1584"/>
                    </a:lnTo>
                    <a:lnTo>
                      <a:pt x="4377" y="653"/>
                    </a:lnTo>
                    <a:close/>
                    <a:moveTo>
                      <a:pt x="745" y="1"/>
                    </a:moveTo>
                    <a:lnTo>
                      <a:pt x="605" y="47"/>
                    </a:lnTo>
                    <a:lnTo>
                      <a:pt x="419" y="141"/>
                    </a:lnTo>
                    <a:lnTo>
                      <a:pt x="279" y="280"/>
                    </a:lnTo>
                    <a:lnTo>
                      <a:pt x="140" y="420"/>
                    </a:lnTo>
                    <a:lnTo>
                      <a:pt x="47" y="606"/>
                    </a:lnTo>
                    <a:lnTo>
                      <a:pt x="0" y="746"/>
                    </a:lnTo>
                    <a:lnTo>
                      <a:pt x="0" y="979"/>
                    </a:lnTo>
                    <a:lnTo>
                      <a:pt x="0" y="3726"/>
                    </a:lnTo>
                    <a:lnTo>
                      <a:pt x="0" y="3912"/>
                    </a:lnTo>
                    <a:lnTo>
                      <a:pt x="47" y="4098"/>
                    </a:lnTo>
                    <a:lnTo>
                      <a:pt x="140" y="4285"/>
                    </a:lnTo>
                    <a:lnTo>
                      <a:pt x="279" y="4424"/>
                    </a:lnTo>
                    <a:lnTo>
                      <a:pt x="419" y="4564"/>
                    </a:lnTo>
                    <a:lnTo>
                      <a:pt x="605" y="4610"/>
                    </a:lnTo>
                    <a:lnTo>
                      <a:pt x="745" y="4704"/>
                    </a:lnTo>
                    <a:lnTo>
                      <a:pt x="3911" y="4704"/>
                    </a:lnTo>
                    <a:lnTo>
                      <a:pt x="4097" y="4610"/>
                    </a:lnTo>
                    <a:lnTo>
                      <a:pt x="4284" y="4564"/>
                    </a:lnTo>
                    <a:lnTo>
                      <a:pt x="4423" y="4424"/>
                    </a:lnTo>
                    <a:lnTo>
                      <a:pt x="4516" y="4285"/>
                    </a:lnTo>
                    <a:lnTo>
                      <a:pt x="4610" y="4098"/>
                    </a:lnTo>
                    <a:lnTo>
                      <a:pt x="4703" y="3912"/>
                    </a:lnTo>
                    <a:lnTo>
                      <a:pt x="4703" y="3726"/>
                    </a:lnTo>
                    <a:lnTo>
                      <a:pt x="4703" y="3120"/>
                    </a:lnTo>
                    <a:lnTo>
                      <a:pt x="4703" y="3027"/>
                    </a:lnTo>
                    <a:lnTo>
                      <a:pt x="4610" y="3027"/>
                    </a:lnTo>
                    <a:lnTo>
                      <a:pt x="4563" y="2981"/>
                    </a:lnTo>
                    <a:lnTo>
                      <a:pt x="4516" y="3027"/>
                    </a:lnTo>
                    <a:lnTo>
                      <a:pt x="4284" y="3260"/>
                    </a:lnTo>
                    <a:lnTo>
                      <a:pt x="4284" y="3307"/>
                    </a:lnTo>
                    <a:lnTo>
                      <a:pt x="4284" y="3726"/>
                    </a:lnTo>
                    <a:lnTo>
                      <a:pt x="4237" y="3959"/>
                    </a:lnTo>
                    <a:lnTo>
                      <a:pt x="4097" y="4098"/>
                    </a:lnTo>
                    <a:lnTo>
                      <a:pt x="3958" y="4238"/>
                    </a:lnTo>
                    <a:lnTo>
                      <a:pt x="3725" y="4285"/>
                    </a:lnTo>
                    <a:lnTo>
                      <a:pt x="978" y="4285"/>
                    </a:lnTo>
                    <a:lnTo>
                      <a:pt x="745" y="4238"/>
                    </a:lnTo>
                    <a:lnTo>
                      <a:pt x="559" y="4098"/>
                    </a:lnTo>
                    <a:lnTo>
                      <a:pt x="466" y="3959"/>
                    </a:lnTo>
                    <a:lnTo>
                      <a:pt x="419" y="3726"/>
                    </a:lnTo>
                    <a:lnTo>
                      <a:pt x="419" y="979"/>
                    </a:lnTo>
                    <a:lnTo>
                      <a:pt x="466" y="746"/>
                    </a:lnTo>
                    <a:lnTo>
                      <a:pt x="559" y="560"/>
                    </a:lnTo>
                    <a:lnTo>
                      <a:pt x="745" y="466"/>
                    </a:lnTo>
                    <a:lnTo>
                      <a:pt x="978" y="420"/>
                    </a:lnTo>
                    <a:lnTo>
                      <a:pt x="3725" y="420"/>
                    </a:lnTo>
                    <a:lnTo>
                      <a:pt x="3865" y="466"/>
                    </a:lnTo>
                    <a:lnTo>
                      <a:pt x="3958" y="466"/>
                    </a:lnTo>
                    <a:lnTo>
                      <a:pt x="4004" y="420"/>
                    </a:lnTo>
                    <a:lnTo>
                      <a:pt x="4144" y="234"/>
                    </a:lnTo>
                    <a:lnTo>
                      <a:pt x="4191" y="141"/>
                    </a:lnTo>
                    <a:lnTo>
                      <a:pt x="4144" y="94"/>
                    </a:lnTo>
                    <a:lnTo>
                      <a:pt x="3958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34275" lIns="34275" spcFirstLastPara="1" rIns="342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500"/>
                  <a:buFont typeface="Arial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8" name="Google Shape;68;p16"/>
              <p:cNvSpPr txBox="1"/>
              <p:nvPr/>
            </p:nvSpPr>
            <p:spPr>
              <a:xfrm>
                <a:off x="5779700" y="2054700"/>
                <a:ext cx="2475600" cy="443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3200">
                    <a:solidFill>
                      <a:srgbClr val="191919"/>
                    </a:solidFill>
                  </a:rPr>
                  <a:t>Scholarships</a:t>
                </a:r>
                <a:endParaRPr b="1" sz="3200">
                  <a:solidFill>
                    <a:srgbClr val="191919"/>
                  </a:solidFill>
                </a:endParaRPr>
              </a:p>
            </p:txBody>
          </p:sp>
        </p:grpSp>
        <p:grpSp>
          <p:nvGrpSpPr>
            <p:cNvPr id="69" name="Google Shape;69;p16"/>
            <p:cNvGrpSpPr/>
            <p:nvPr/>
          </p:nvGrpSpPr>
          <p:grpSpPr>
            <a:xfrm>
              <a:off x="8452433" y="1415087"/>
              <a:ext cx="2203800" cy="1083012"/>
              <a:chOff x="8452433" y="1415087"/>
              <a:chExt cx="2203800" cy="1083012"/>
            </a:xfrm>
          </p:grpSpPr>
          <p:sp>
            <p:nvSpPr>
              <p:cNvPr id="70" name="Google Shape;70;p16"/>
              <p:cNvSpPr/>
              <p:nvPr/>
            </p:nvSpPr>
            <p:spPr>
              <a:xfrm>
                <a:off x="9241783" y="1415087"/>
                <a:ext cx="625070" cy="530074"/>
              </a:xfrm>
              <a:custGeom>
                <a:rect b="b" l="l" r="r" t="t"/>
                <a:pathLst>
                  <a:path extrusionOk="0" h="3586" w="5961">
                    <a:moveTo>
                      <a:pt x="1212" y="0"/>
                    </a:moveTo>
                    <a:lnTo>
                      <a:pt x="1118" y="47"/>
                    </a:lnTo>
                    <a:lnTo>
                      <a:pt x="1025" y="93"/>
                    </a:lnTo>
                    <a:lnTo>
                      <a:pt x="48" y="1257"/>
                    </a:lnTo>
                    <a:lnTo>
                      <a:pt x="1" y="1397"/>
                    </a:lnTo>
                    <a:lnTo>
                      <a:pt x="1" y="1490"/>
                    </a:lnTo>
                    <a:lnTo>
                      <a:pt x="48" y="1537"/>
                    </a:lnTo>
                    <a:lnTo>
                      <a:pt x="141" y="1583"/>
                    </a:lnTo>
                    <a:lnTo>
                      <a:pt x="793" y="1583"/>
                    </a:lnTo>
                    <a:lnTo>
                      <a:pt x="793" y="3446"/>
                    </a:lnTo>
                    <a:lnTo>
                      <a:pt x="793" y="3492"/>
                    </a:lnTo>
                    <a:lnTo>
                      <a:pt x="793" y="3539"/>
                    </a:lnTo>
                    <a:lnTo>
                      <a:pt x="839" y="3539"/>
                    </a:lnTo>
                    <a:lnTo>
                      <a:pt x="839" y="3585"/>
                    </a:lnTo>
                    <a:lnTo>
                      <a:pt x="3866" y="3585"/>
                    </a:lnTo>
                    <a:lnTo>
                      <a:pt x="3959" y="3539"/>
                    </a:lnTo>
                    <a:lnTo>
                      <a:pt x="3959" y="3492"/>
                    </a:lnTo>
                    <a:lnTo>
                      <a:pt x="3959" y="3399"/>
                    </a:lnTo>
                    <a:lnTo>
                      <a:pt x="3447" y="2840"/>
                    </a:lnTo>
                    <a:lnTo>
                      <a:pt x="3400" y="2794"/>
                    </a:lnTo>
                    <a:lnTo>
                      <a:pt x="1584" y="2794"/>
                    </a:lnTo>
                    <a:lnTo>
                      <a:pt x="1584" y="1583"/>
                    </a:lnTo>
                    <a:lnTo>
                      <a:pt x="2282" y="1583"/>
                    </a:lnTo>
                    <a:lnTo>
                      <a:pt x="2329" y="1537"/>
                    </a:lnTo>
                    <a:lnTo>
                      <a:pt x="2376" y="1490"/>
                    </a:lnTo>
                    <a:lnTo>
                      <a:pt x="2376" y="1397"/>
                    </a:lnTo>
                    <a:lnTo>
                      <a:pt x="2329" y="1257"/>
                    </a:lnTo>
                    <a:lnTo>
                      <a:pt x="1351" y="93"/>
                    </a:lnTo>
                    <a:lnTo>
                      <a:pt x="1305" y="47"/>
                    </a:lnTo>
                    <a:lnTo>
                      <a:pt x="1212" y="0"/>
                    </a:lnTo>
                    <a:close/>
                    <a:moveTo>
                      <a:pt x="2096" y="0"/>
                    </a:moveTo>
                    <a:lnTo>
                      <a:pt x="2003" y="47"/>
                    </a:lnTo>
                    <a:lnTo>
                      <a:pt x="2003" y="93"/>
                    </a:lnTo>
                    <a:lnTo>
                      <a:pt x="2003" y="186"/>
                    </a:lnTo>
                    <a:lnTo>
                      <a:pt x="2515" y="745"/>
                    </a:lnTo>
                    <a:lnTo>
                      <a:pt x="2608" y="792"/>
                    </a:lnTo>
                    <a:lnTo>
                      <a:pt x="4378" y="792"/>
                    </a:lnTo>
                    <a:lnTo>
                      <a:pt x="4378" y="2002"/>
                    </a:lnTo>
                    <a:lnTo>
                      <a:pt x="3726" y="2002"/>
                    </a:lnTo>
                    <a:lnTo>
                      <a:pt x="3633" y="2049"/>
                    </a:lnTo>
                    <a:lnTo>
                      <a:pt x="3586" y="2142"/>
                    </a:lnTo>
                    <a:lnTo>
                      <a:pt x="3586" y="2188"/>
                    </a:lnTo>
                    <a:lnTo>
                      <a:pt x="3633" y="2328"/>
                    </a:lnTo>
                    <a:lnTo>
                      <a:pt x="4611" y="3492"/>
                    </a:lnTo>
                    <a:lnTo>
                      <a:pt x="4704" y="3585"/>
                    </a:lnTo>
                    <a:lnTo>
                      <a:pt x="4843" y="3585"/>
                    </a:lnTo>
                    <a:lnTo>
                      <a:pt x="4937" y="3492"/>
                    </a:lnTo>
                    <a:lnTo>
                      <a:pt x="5914" y="2328"/>
                    </a:lnTo>
                    <a:lnTo>
                      <a:pt x="5961" y="2188"/>
                    </a:lnTo>
                    <a:lnTo>
                      <a:pt x="5961" y="2142"/>
                    </a:lnTo>
                    <a:lnTo>
                      <a:pt x="5914" y="2049"/>
                    </a:lnTo>
                    <a:lnTo>
                      <a:pt x="5821" y="2002"/>
                    </a:lnTo>
                    <a:lnTo>
                      <a:pt x="5169" y="2002"/>
                    </a:lnTo>
                    <a:lnTo>
                      <a:pt x="5169" y="140"/>
                    </a:lnTo>
                    <a:lnTo>
                      <a:pt x="5169" y="93"/>
                    </a:lnTo>
                    <a:lnTo>
                      <a:pt x="5169" y="47"/>
                    </a:lnTo>
                    <a:lnTo>
                      <a:pt x="5123" y="47"/>
                    </a:lnTo>
                    <a:lnTo>
                      <a:pt x="512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34275" lIns="34275" spcFirstLastPara="1" rIns="34275" wrap="square" tIns="3427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500"/>
                  <a:buFont typeface="Arial"/>
                  <a:buNone/>
                </a:pPr>
                <a:r>
                  <a:t/>
                </a:r>
                <a:endParaRPr b="0" i="0" sz="3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1" name="Google Shape;71;p16"/>
              <p:cNvSpPr txBox="1"/>
              <p:nvPr/>
            </p:nvSpPr>
            <p:spPr>
              <a:xfrm>
                <a:off x="8452433" y="2054700"/>
                <a:ext cx="2203800" cy="443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3200">
                    <a:solidFill>
                      <a:srgbClr val="191919"/>
                    </a:solidFill>
                  </a:rPr>
                  <a:t>Loans</a:t>
                </a:r>
                <a:endParaRPr b="1" sz="3200">
                  <a:solidFill>
                    <a:srgbClr val="191919"/>
                  </a:solidFill>
                </a:endParaRPr>
              </a:p>
            </p:txBody>
          </p:sp>
        </p:grpSp>
      </p:grpSp>
      <p:sp>
        <p:nvSpPr>
          <p:cNvPr id="72" name="Google Shape;72;p16"/>
          <p:cNvSpPr txBox="1"/>
          <p:nvPr/>
        </p:nvSpPr>
        <p:spPr>
          <a:xfrm>
            <a:off x="420625" y="1502100"/>
            <a:ext cx="9855000" cy="144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>
                <a:solidFill>
                  <a:srgbClr val="191919"/>
                </a:solidFill>
              </a:rPr>
              <a:t>Financial aid is money to help pay for college or career school. Grants, work-study, loans, and scholarships help make college or career school affordable.</a:t>
            </a:r>
            <a:endParaRPr sz="2400">
              <a:solidFill>
                <a:srgbClr val="191919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/>
        </p:nvSpPr>
        <p:spPr>
          <a:xfrm>
            <a:off x="420625" y="320050"/>
            <a:ext cx="9632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191919"/>
                </a:solidFill>
              </a:rPr>
              <a:t>Grants</a:t>
            </a:r>
            <a:endParaRPr b="1" sz="4000">
              <a:solidFill>
                <a:srgbClr val="191919"/>
              </a:solidFill>
            </a:endParaRPr>
          </a:p>
        </p:txBody>
      </p:sp>
      <p:sp>
        <p:nvSpPr>
          <p:cNvPr id="78" name="Google Shape;78;p17"/>
          <p:cNvSpPr txBox="1"/>
          <p:nvPr/>
        </p:nvSpPr>
        <p:spPr>
          <a:xfrm>
            <a:off x="420625" y="1502100"/>
            <a:ext cx="11440200" cy="423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191919"/>
                </a:solidFill>
              </a:rPr>
              <a:t>Grants typically do not need to be repaid</a:t>
            </a:r>
            <a:endParaRPr sz="2400">
              <a:solidFill>
                <a:srgbClr val="19191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191919"/>
                </a:solidFill>
              </a:rPr>
              <a:t>They can come from the federal government or the institution you are attending</a:t>
            </a:r>
            <a:endParaRPr sz="2400">
              <a:solidFill>
                <a:srgbClr val="19191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191919"/>
                </a:solidFill>
              </a:rPr>
              <a:t>Eligibility for grants is determined based on financial need</a:t>
            </a:r>
            <a:endParaRPr sz="2400">
              <a:solidFill>
                <a:srgbClr val="19191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191919"/>
                </a:solidFill>
              </a:rPr>
              <a:t>Complete your FAFSA early to be considered for institutional grants</a:t>
            </a:r>
            <a:endParaRPr sz="2400">
              <a:solidFill>
                <a:srgbClr val="19191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191919"/>
                </a:solidFill>
              </a:rPr>
              <a:t>Common federal grants:</a:t>
            </a:r>
            <a:endParaRPr sz="2400">
              <a:solidFill>
                <a:srgbClr val="191919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191919"/>
              </a:buClr>
              <a:buSzPts val="2400"/>
              <a:buChar char="●"/>
            </a:pPr>
            <a:r>
              <a:rPr lang="en-US" sz="2400">
                <a:solidFill>
                  <a:srgbClr val="191919"/>
                </a:solidFill>
              </a:rPr>
              <a:t>Pell grant</a:t>
            </a:r>
            <a:endParaRPr sz="2400">
              <a:solidFill>
                <a:srgbClr val="191919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400"/>
              <a:buChar char="●"/>
            </a:pPr>
            <a:r>
              <a:rPr lang="en-US" sz="2400">
                <a:solidFill>
                  <a:srgbClr val="191919"/>
                </a:solidFill>
              </a:rPr>
              <a:t>Federal Supplemental Educational Opportunity grant</a:t>
            </a:r>
            <a:endParaRPr sz="2400">
              <a:solidFill>
                <a:srgbClr val="191919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400"/>
              <a:buChar char="●"/>
            </a:pPr>
            <a:r>
              <a:rPr lang="en-US" sz="2400">
                <a:solidFill>
                  <a:srgbClr val="191919"/>
                </a:solidFill>
              </a:rPr>
              <a:t>Teacher Education Assistance for College and Higher Education (TEACH) grant</a:t>
            </a:r>
            <a:endParaRPr sz="2400">
              <a:solidFill>
                <a:srgbClr val="191919"/>
              </a:solidFill>
            </a:endParaRPr>
          </a:p>
        </p:txBody>
      </p:sp>
      <p:sp>
        <p:nvSpPr>
          <p:cNvPr id="79" name="Google Shape;79;p17"/>
          <p:cNvSpPr txBox="1"/>
          <p:nvPr/>
        </p:nvSpPr>
        <p:spPr>
          <a:xfrm>
            <a:off x="422575" y="874150"/>
            <a:ext cx="9628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b="1" lang="en-US" sz="2000">
                <a:solidFill>
                  <a:schemeClr val="lt1"/>
                </a:solidFill>
                <a:highlight>
                  <a:srgbClr val="191919"/>
                </a:highlight>
              </a:rPr>
              <a:t>studentaid.gov/understand-aid/types/grants</a:t>
            </a:r>
            <a:endParaRPr b="1" sz="2000">
              <a:solidFill>
                <a:schemeClr val="lt1"/>
              </a:solidFill>
              <a:highlight>
                <a:srgbClr val="191919"/>
              </a:highligh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/>
        </p:nvSpPr>
        <p:spPr>
          <a:xfrm>
            <a:off x="420625" y="320050"/>
            <a:ext cx="9632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191919"/>
                </a:solidFill>
              </a:rPr>
              <a:t>Work-study jobs</a:t>
            </a:r>
            <a:endParaRPr b="1" sz="4000">
              <a:solidFill>
                <a:srgbClr val="191919"/>
              </a:solidFill>
            </a:endParaRPr>
          </a:p>
        </p:txBody>
      </p:sp>
      <p:sp>
        <p:nvSpPr>
          <p:cNvPr id="85" name="Google Shape;85;p18"/>
          <p:cNvSpPr txBox="1"/>
          <p:nvPr/>
        </p:nvSpPr>
        <p:spPr>
          <a:xfrm>
            <a:off x="420625" y="1502100"/>
            <a:ext cx="9855000" cy="423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191919"/>
                </a:solidFill>
              </a:rPr>
              <a:t>Federal work-study allows you to earn money to pay for school by working part-time</a:t>
            </a:r>
            <a:endParaRPr sz="2400">
              <a:solidFill>
                <a:srgbClr val="19191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191919"/>
                </a:solidFill>
              </a:rPr>
              <a:t>These jobs can be on or off campus</a:t>
            </a:r>
            <a:endParaRPr sz="2400">
              <a:solidFill>
                <a:srgbClr val="19191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191919"/>
                </a:solidFill>
              </a:rPr>
              <a:t>They are a great way to gain skills for future employment</a:t>
            </a:r>
            <a:endParaRPr sz="2400">
              <a:solidFill>
                <a:srgbClr val="19191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2400">
                <a:solidFill>
                  <a:srgbClr val="191919"/>
                </a:solidFill>
              </a:rPr>
              <a:t>You will be paid directly from your employer – work-study income does not apply directly to your education expenses</a:t>
            </a:r>
            <a:endParaRPr sz="2400">
              <a:solidFill>
                <a:srgbClr val="191919"/>
              </a:solidFill>
            </a:endParaRPr>
          </a:p>
        </p:txBody>
      </p:sp>
      <p:sp>
        <p:nvSpPr>
          <p:cNvPr id="86" name="Google Shape;86;p18"/>
          <p:cNvSpPr txBox="1"/>
          <p:nvPr/>
        </p:nvSpPr>
        <p:spPr>
          <a:xfrm>
            <a:off x="422575" y="874150"/>
            <a:ext cx="9628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b="1" lang="en-US" sz="2000">
                <a:solidFill>
                  <a:schemeClr val="lt1"/>
                </a:solidFill>
                <a:highlight>
                  <a:srgbClr val="191919"/>
                </a:highlight>
              </a:rPr>
              <a:t>studentaid.gov/understand-aid/types/work-study</a:t>
            </a:r>
            <a:endParaRPr b="1" sz="2000">
              <a:solidFill>
                <a:schemeClr val="lt1"/>
              </a:solidFill>
              <a:highlight>
                <a:srgbClr val="191919"/>
              </a:highligh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/>
          <p:nvPr/>
        </p:nvSpPr>
        <p:spPr>
          <a:xfrm>
            <a:off x="420625" y="320050"/>
            <a:ext cx="9632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191919"/>
                </a:solidFill>
              </a:rPr>
              <a:t>Scholarships</a:t>
            </a:r>
            <a:endParaRPr b="1" sz="4000">
              <a:solidFill>
                <a:srgbClr val="191919"/>
              </a:solidFill>
            </a:endParaRPr>
          </a:p>
        </p:txBody>
      </p:sp>
      <p:sp>
        <p:nvSpPr>
          <p:cNvPr id="92" name="Google Shape;92;p19"/>
          <p:cNvSpPr txBox="1"/>
          <p:nvPr/>
        </p:nvSpPr>
        <p:spPr>
          <a:xfrm>
            <a:off x="420625" y="1502100"/>
            <a:ext cx="10417800" cy="423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191919"/>
                </a:solidFill>
              </a:rPr>
              <a:t>Many institutions offer scholarships based on your academic performance in high school, often referred to as a merit scholarship.</a:t>
            </a:r>
            <a:endParaRPr sz="2400">
              <a:solidFill>
                <a:srgbClr val="19191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191919"/>
                </a:solidFill>
              </a:rPr>
              <a:t>There are thousands of application based scholarship opportunities that are awarded based on a student’s academics, talents, traits, interest, financial need, where you are from, where your parents work and many other factors.</a:t>
            </a:r>
            <a:endParaRPr sz="2400">
              <a:solidFill>
                <a:srgbClr val="19191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2400">
                <a:solidFill>
                  <a:srgbClr val="191919"/>
                </a:solidFill>
              </a:rPr>
              <a:t>Contact the </a:t>
            </a:r>
            <a:r>
              <a:rPr lang="en-US" sz="2400">
                <a:solidFill>
                  <a:srgbClr val="191919"/>
                </a:solidFill>
              </a:rPr>
              <a:t>schools you are applying to in order to learn more about application based scholarship opportunities or visit the site linked above.</a:t>
            </a:r>
            <a:endParaRPr sz="2400">
              <a:solidFill>
                <a:srgbClr val="191919"/>
              </a:solidFill>
            </a:endParaRPr>
          </a:p>
        </p:txBody>
      </p:sp>
      <p:sp>
        <p:nvSpPr>
          <p:cNvPr id="93" name="Google Shape;93;p19"/>
          <p:cNvSpPr txBox="1"/>
          <p:nvPr/>
        </p:nvSpPr>
        <p:spPr>
          <a:xfrm>
            <a:off x="422575" y="874150"/>
            <a:ext cx="9628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b="1" lang="en-US" sz="2000">
                <a:solidFill>
                  <a:schemeClr val="lt1"/>
                </a:solidFill>
                <a:highlight>
                  <a:srgbClr val="191919"/>
                </a:highlight>
              </a:rPr>
              <a:t>collegereadyaz.com/searching-for-scholarships/</a:t>
            </a:r>
            <a:endParaRPr b="1" sz="2000">
              <a:solidFill>
                <a:schemeClr val="lt1"/>
              </a:solidFill>
              <a:highlight>
                <a:srgbClr val="191919"/>
              </a:highligh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/>
        </p:nvSpPr>
        <p:spPr>
          <a:xfrm>
            <a:off x="420625" y="320050"/>
            <a:ext cx="9632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191919"/>
                </a:solidFill>
              </a:rPr>
              <a:t>Loans</a:t>
            </a:r>
            <a:endParaRPr b="1" sz="4000">
              <a:solidFill>
                <a:srgbClr val="191919"/>
              </a:solidFill>
            </a:endParaRPr>
          </a:p>
        </p:txBody>
      </p:sp>
      <p:sp>
        <p:nvSpPr>
          <p:cNvPr id="99" name="Google Shape;99;p20"/>
          <p:cNvSpPr txBox="1"/>
          <p:nvPr/>
        </p:nvSpPr>
        <p:spPr>
          <a:xfrm>
            <a:off x="420625" y="1502100"/>
            <a:ext cx="10364100" cy="423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 lnSpcReduction="1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191919"/>
                </a:solidFill>
              </a:rPr>
              <a:t>Federal student loans have a fixed interest rate that is typically lower than private loans</a:t>
            </a:r>
            <a:endParaRPr sz="2400">
              <a:solidFill>
                <a:srgbClr val="191919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191919"/>
              </a:buClr>
              <a:buSzPts val="2400"/>
              <a:buChar char="●"/>
            </a:pPr>
            <a:r>
              <a:rPr lang="en-US" sz="2400">
                <a:solidFill>
                  <a:srgbClr val="191919"/>
                </a:solidFill>
              </a:rPr>
              <a:t>Direct Subsidized Loan – only </a:t>
            </a:r>
            <a:r>
              <a:rPr lang="en-US" sz="2400">
                <a:solidFill>
                  <a:srgbClr val="191919"/>
                </a:solidFill>
              </a:rPr>
              <a:t>available</a:t>
            </a:r>
            <a:r>
              <a:rPr lang="en-US" sz="2400">
                <a:solidFill>
                  <a:srgbClr val="191919"/>
                </a:solidFill>
              </a:rPr>
              <a:t> to students who demonstrate financial need based on their FAFSA. This loan does not accrue interest until 6 months after graduation or dropping </a:t>
            </a:r>
            <a:r>
              <a:rPr lang="en-US" sz="2400">
                <a:solidFill>
                  <a:srgbClr val="191919"/>
                </a:solidFill>
              </a:rPr>
              <a:t>below</a:t>
            </a:r>
            <a:r>
              <a:rPr lang="en-US" sz="2400">
                <a:solidFill>
                  <a:srgbClr val="191919"/>
                </a:solidFill>
              </a:rPr>
              <a:t> half-time enrollment.</a:t>
            </a:r>
            <a:endParaRPr sz="2400">
              <a:solidFill>
                <a:srgbClr val="191919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2400"/>
              <a:buChar char="●"/>
            </a:pPr>
            <a:r>
              <a:rPr lang="en-US" sz="2400">
                <a:solidFill>
                  <a:srgbClr val="191919"/>
                </a:solidFill>
              </a:rPr>
              <a:t>Direct Unsubsidized Loan – offered to all students eligible for federal student aid. Unsubsidized loans start accruing interest once they disburse.</a:t>
            </a:r>
            <a:endParaRPr sz="2400">
              <a:solidFill>
                <a:srgbClr val="19191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2400">
                <a:solidFill>
                  <a:srgbClr val="191919"/>
                </a:solidFill>
              </a:rPr>
              <a:t>Repayment doesn’t begin until 6 months after graduation or dropping below half-time enrollment.</a:t>
            </a:r>
            <a:endParaRPr sz="2400">
              <a:solidFill>
                <a:srgbClr val="191919"/>
              </a:solidFill>
            </a:endParaRPr>
          </a:p>
        </p:txBody>
      </p:sp>
      <p:sp>
        <p:nvSpPr>
          <p:cNvPr id="100" name="Google Shape;100;p20"/>
          <p:cNvSpPr txBox="1"/>
          <p:nvPr/>
        </p:nvSpPr>
        <p:spPr>
          <a:xfrm>
            <a:off x="422575" y="874150"/>
            <a:ext cx="9628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b="1" lang="en-US" sz="2000">
                <a:solidFill>
                  <a:schemeClr val="lt1"/>
                </a:solidFill>
                <a:highlight>
                  <a:srgbClr val="191919"/>
                </a:highlight>
              </a:rPr>
              <a:t>studentaid.gov/understand-aid/types/loans/subsidized-unsubsidized</a:t>
            </a:r>
            <a:endParaRPr b="1" sz="2000">
              <a:solidFill>
                <a:schemeClr val="lt1"/>
              </a:solidFill>
              <a:highlight>
                <a:srgbClr val="191919"/>
              </a:highligh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1"/>
          <p:cNvSpPr txBox="1"/>
          <p:nvPr/>
        </p:nvSpPr>
        <p:spPr>
          <a:xfrm>
            <a:off x="420625" y="320050"/>
            <a:ext cx="9632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191919"/>
                </a:solidFill>
              </a:rPr>
              <a:t>Loans</a:t>
            </a:r>
            <a:endParaRPr b="1" sz="4000">
              <a:solidFill>
                <a:srgbClr val="191919"/>
              </a:solidFill>
            </a:endParaRPr>
          </a:p>
        </p:txBody>
      </p:sp>
      <p:sp>
        <p:nvSpPr>
          <p:cNvPr id="106" name="Google Shape;106;p21"/>
          <p:cNvSpPr txBox="1"/>
          <p:nvPr/>
        </p:nvSpPr>
        <p:spPr>
          <a:xfrm>
            <a:off x="422575" y="874150"/>
            <a:ext cx="9628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b="1" lang="en-US" sz="2000">
                <a:solidFill>
                  <a:schemeClr val="lt1"/>
                </a:solidFill>
                <a:highlight>
                  <a:srgbClr val="191919"/>
                </a:highlight>
              </a:rPr>
              <a:t>studentaid.gov/understand-aid/types/loans/subsidized-unsubsidized</a:t>
            </a:r>
            <a:endParaRPr b="1" sz="2000">
              <a:solidFill>
                <a:schemeClr val="lt1"/>
              </a:solidFill>
              <a:highlight>
                <a:srgbClr val="191919"/>
              </a:highlight>
            </a:endParaRPr>
          </a:p>
        </p:txBody>
      </p:sp>
      <p:graphicFrame>
        <p:nvGraphicFramePr>
          <p:cNvPr id="107" name="Google Shape;107;p21"/>
          <p:cNvGraphicFramePr/>
          <p:nvPr/>
        </p:nvGraphicFramePr>
        <p:xfrm>
          <a:off x="752138" y="118196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{E59E9B3E-04A8-49C3-BD3F-25E5FFD6C117}</a:tableStyleId>
              </a:tblPr>
              <a:tblGrid>
                <a:gridCol w="4911050"/>
                <a:gridCol w="2529325"/>
                <a:gridCol w="2507325"/>
              </a:tblGrid>
              <a:tr h="1054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900"/>
                        <a:t>Year</a:t>
                      </a:r>
                      <a:endParaRPr b="1" sz="1900"/>
                    </a:p>
                  </a:txBody>
                  <a:tcPr marT="91425" marB="91425" marR="91425" marL="91425" anchor="b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900"/>
                        <a:t>Dependent undergraduate student</a:t>
                      </a:r>
                      <a:endParaRPr b="1" sz="1900"/>
                    </a:p>
                  </a:txBody>
                  <a:tcPr marT="91425" marB="91425" marR="91425" marL="91425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900"/>
                        <a:t>Independent undergraduate student</a:t>
                      </a:r>
                      <a:endParaRPr b="1" sz="1900"/>
                    </a:p>
                  </a:txBody>
                  <a:tcPr marT="91425" marB="91425" marR="91425" marL="91425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613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900"/>
                        <a:t>First year </a:t>
                      </a:r>
                      <a:endParaRPr b="1" sz="19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/>
                        <a:t>(0-24 credits)</a:t>
                      </a:r>
                      <a:endParaRPr sz="1900"/>
                    </a:p>
                  </a:txBody>
                  <a:tcPr marT="91425" marB="91425" marR="91425" marL="91425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/>
                        <a:t>$5,500</a:t>
                      </a:r>
                      <a:endParaRPr sz="1900"/>
                    </a:p>
                  </a:txBody>
                  <a:tcPr marT="91425" marB="91425" marR="91425" marL="91425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/>
                        <a:t>$9,500</a:t>
                      </a:r>
                      <a:endParaRPr sz="1900"/>
                    </a:p>
                  </a:txBody>
                  <a:tcPr marT="91425" marB="91425" marR="91425" marL="91425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613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900"/>
                        <a:t>Second year</a:t>
                      </a:r>
                      <a:endParaRPr b="1" sz="19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/>
                        <a:t>(25-55 credits)</a:t>
                      </a:r>
                      <a:endParaRPr sz="1900"/>
                    </a:p>
                  </a:txBody>
                  <a:tcPr marT="91425" marB="91425" marR="91425" marL="91425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/>
                        <a:t>$6,500</a:t>
                      </a:r>
                      <a:endParaRPr sz="1900"/>
                    </a:p>
                  </a:txBody>
                  <a:tcPr marT="91425" marB="91425" marR="91425" marL="91425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/>
                        <a:t>$10,500</a:t>
                      </a:r>
                      <a:endParaRPr sz="1900"/>
                    </a:p>
                  </a:txBody>
                  <a:tcPr marT="91425" marB="91425" marR="91425" marL="91425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54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900"/>
                        <a:t>Third year</a:t>
                      </a:r>
                      <a:endParaRPr b="1" sz="19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900"/>
                        <a:t>Fourth year</a:t>
                      </a:r>
                      <a:endParaRPr b="1" sz="19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/>
                        <a:t>(56+ credits)</a:t>
                      </a:r>
                      <a:endParaRPr sz="1900"/>
                    </a:p>
                  </a:txBody>
                  <a:tcPr marT="91425" marB="91425" marR="91425" marL="91425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/>
                        <a:t>$7,500</a:t>
                      </a:r>
                      <a:endParaRPr sz="1900"/>
                    </a:p>
                  </a:txBody>
                  <a:tcPr marT="91425" marB="91425" marR="91425" marL="91425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/>
                        <a:t>$12,500</a:t>
                      </a:r>
                      <a:endParaRPr sz="1900"/>
                    </a:p>
                  </a:txBody>
                  <a:tcPr marT="91425" marB="91425" marR="91425" marL="91425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54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900"/>
                        <a:t>Maximum total debt from federal student loans when you graduate </a:t>
                      </a:r>
                      <a:endParaRPr b="1" sz="19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/>
                        <a:t>(i.e., your aggregate loan limits)</a:t>
                      </a:r>
                      <a:endParaRPr sz="1900"/>
                    </a:p>
                  </a:txBody>
                  <a:tcPr marT="91425" marB="91425" marR="91425" marL="91425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/>
                        <a:t>$31,000</a:t>
                      </a:r>
                      <a:endParaRPr sz="1900"/>
                    </a:p>
                  </a:txBody>
                  <a:tcPr marT="91425" marB="91425" marR="91425" marL="91425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/>
                        <a:t>$57,500</a:t>
                      </a:r>
                      <a:endParaRPr sz="1900"/>
                    </a:p>
                  </a:txBody>
                  <a:tcPr marT="91425" marB="91425" marR="91425" marL="91425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B2E99B81D1B344E87E04E207A36B38F" ma:contentTypeVersion="13" ma:contentTypeDescription="Create a new document." ma:contentTypeScope="" ma:versionID="c3ea26d66a3288b3969f11b26ec66994">
  <xsd:schema xmlns:xsd="http://www.w3.org/2001/XMLSchema" xmlns:xs="http://www.w3.org/2001/XMLSchema" xmlns:p="http://schemas.microsoft.com/office/2006/metadata/properties" xmlns:ns2="7e6af3e9-6a9d-4f85-85b8-a04240d7dc92" xmlns:ns3="a3d08540-d25e-4908-9abf-396ea634c16d" targetNamespace="http://schemas.microsoft.com/office/2006/metadata/properties" ma:root="true" ma:fieldsID="63e35a139bdf47abb9c3003a27cd9520" ns2:_="" ns3:_="">
    <xsd:import namespace="7e6af3e9-6a9d-4f85-85b8-a04240d7dc92"/>
    <xsd:import namespace="a3d08540-d25e-4908-9abf-396ea634c16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6af3e9-6a9d-4f85-85b8-a04240d7dc9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e3c0484a-4df1-429a-8692-5607c960c9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d08540-d25e-4908-9abf-396ea634c16d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790e9f9b-4284-40f9-a811-8432674126f0}" ma:internalName="TaxCatchAll" ma:showField="CatchAllData" ma:web="a3d08540-d25e-4908-9abf-396ea634c1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3d08540-d25e-4908-9abf-396ea634c16d" xsi:nil="true"/>
    <lcf76f155ced4ddcb4097134ff3c332f xmlns="7e6af3e9-6a9d-4f85-85b8-a04240d7dc9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1715224-B59C-4AD3-B655-19C87D1E2A6A}"/>
</file>

<file path=customXml/itemProps2.xml><?xml version="1.0" encoding="utf-8"?>
<ds:datastoreItem xmlns:ds="http://schemas.openxmlformats.org/officeDocument/2006/customXml" ds:itemID="{20544077-9D44-4896-B7D6-C3B01BFD1762}"/>
</file>

<file path=customXml/itemProps3.xml><?xml version="1.0" encoding="utf-8"?>
<ds:datastoreItem xmlns:ds="http://schemas.openxmlformats.org/officeDocument/2006/customXml" ds:itemID="{2DEB048F-0DB2-41F8-9A67-3229F2E55B70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0x010100FB2E99B81D1B344E87E04E207A36B38F</vt:lpwstr>
  </property>
</Properties>
</file>